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62"/>
  </p:notesMasterIdLst>
  <p:handoutMasterIdLst>
    <p:handoutMasterId r:id="rId63"/>
  </p:handoutMasterIdLst>
  <p:sldIdLst>
    <p:sldId id="256" r:id="rId2"/>
    <p:sldId id="274" r:id="rId3"/>
    <p:sldId id="301" r:id="rId4"/>
    <p:sldId id="291" r:id="rId5"/>
    <p:sldId id="346" r:id="rId6"/>
    <p:sldId id="294" r:id="rId7"/>
    <p:sldId id="297" r:id="rId8"/>
    <p:sldId id="350" r:id="rId9"/>
    <p:sldId id="351" r:id="rId10"/>
    <p:sldId id="298" r:id="rId11"/>
    <p:sldId id="345" r:id="rId12"/>
    <p:sldId id="335" r:id="rId13"/>
    <p:sldId id="336" r:id="rId14"/>
    <p:sldId id="303" r:id="rId15"/>
    <p:sldId id="304" r:id="rId16"/>
    <p:sldId id="360" r:id="rId17"/>
    <p:sldId id="305" r:id="rId18"/>
    <p:sldId id="306" r:id="rId19"/>
    <p:sldId id="362" r:id="rId20"/>
    <p:sldId id="307" r:id="rId21"/>
    <p:sldId id="342" r:id="rId22"/>
    <p:sldId id="365" r:id="rId23"/>
    <p:sldId id="364" r:id="rId24"/>
    <p:sldId id="366" r:id="rId25"/>
    <p:sldId id="363" r:id="rId26"/>
    <p:sldId id="354" r:id="rId27"/>
    <p:sldId id="344" r:id="rId28"/>
    <p:sldId id="313" r:id="rId29"/>
    <p:sldId id="327" r:id="rId30"/>
    <p:sldId id="321" r:id="rId31"/>
    <p:sldId id="340" r:id="rId32"/>
    <p:sldId id="343" r:id="rId33"/>
    <p:sldId id="361" r:id="rId34"/>
    <p:sldId id="315" r:id="rId35"/>
    <p:sldId id="324" r:id="rId36"/>
    <p:sldId id="337" r:id="rId37"/>
    <p:sldId id="330" r:id="rId38"/>
    <p:sldId id="334" r:id="rId39"/>
    <p:sldId id="333" r:id="rId40"/>
    <p:sldId id="316" r:id="rId41"/>
    <p:sldId id="325" r:id="rId42"/>
    <p:sldId id="317" r:id="rId43"/>
    <p:sldId id="322" r:id="rId44"/>
    <p:sldId id="341" r:id="rId45"/>
    <p:sldId id="352" r:id="rId46"/>
    <p:sldId id="309" r:id="rId47"/>
    <p:sldId id="319" r:id="rId48"/>
    <p:sldId id="355" r:id="rId49"/>
    <p:sldId id="356" r:id="rId50"/>
    <p:sldId id="357" r:id="rId51"/>
    <p:sldId id="359" r:id="rId52"/>
    <p:sldId id="358" r:id="rId53"/>
    <p:sldId id="328" r:id="rId54"/>
    <p:sldId id="326" r:id="rId55"/>
    <p:sldId id="348" r:id="rId56"/>
    <p:sldId id="349" r:id="rId57"/>
    <p:sldId id="318" r:id="rId58"/>
    <p:sldId id="293" r:id="rId59"/>
    <p:sldId id="302" r:id="rId60"/>
    <p:sldId id="287" r:id="rId61"/>
  </p:sldIdLst>
  <p:sldSz cx="9144000" cy="6858000" type="screen4x3"/>
  <p:notesSz cx="6797675" cy="9926638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57" userDrawn="1">
          <p15:clr>
            <a:srgbClr val="A4A3A4"/>
          </p15:clr>
        </p15:guide>
        <p15:guide id="2" orient="horz" pos="206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irillo Ribeiro Ferreira" initials="CRF" lastIdx="1" clrIdx="0">
    <p:extLst>
      <p:ext uri="{19B8F6BF-5375-455C-9EA6-DF929625EA0E}">
        <p15:presenceInfo xmlns:p15="http://schemas.microsoft.com/office/powerpoint/2012/main" userId="S-1-5-21-2431032759-3378403739-1469255557-920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7792"/>
    <a:srgbClr val="404040"/>
    <a:srgbClr val="3894FD"/>
    <a:srgbClr val="C91254"/>
    <a:srgbClr val="0D0D0D"/>
    <a:srgbClr val="FFC301"/>
    <a:srgbClr val="48453C"/>
    <a:srgbClr val="48455A"/>
    <a:srgbClr val="1E163E"/>
    <a:srgbClr val="82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2" autoAdjust="0"/>
    <p:restoredTop sz="82215" autoAdjust="0"/>
  </p:normalViewPr>
  <p:slideViewPr>
    <p:cSldViewPr snapToGrid="0">
      <p:cViewPr>
        <p:scale>
          <a:sx n="66" d="100"/>
          <a:sy n="66" d="100"/>
        </p:scale>
        <p:origin x="1500" y="54"/>
      </p:cViewPr>
      <p:guideLst>
        <p:guide pos="2857"/>
        <p:guide orient="horz" pos="206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32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handoutMaster" Target="handoutMasters/handout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ABA4EC-19F5-424E-8709-3D1DF002EA04}" type="datetimeFigureOut">
              <a:rPr lang="pt-BR" smtClean="0"/>
              <a:t>15/11/2014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608BD2-9929-4480-8138-3FCC6C03B4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12559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500FF-3928-4A24-91D5-8251DAC75193}" type="datetimeFigureOut">
              <a:rPr lang="pt-BR" smtClean="0"/>
              <a:t>15/11/2014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AEE03-51BD-41C6-9980-A0E9ED3B78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9262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1166813" y="1241425"/>
            <a:ext cx="4464050" cy="3349625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1750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Porém</a:t>
            </a:r>
            <a:r>
              <a:rPr lang="pt-BR" baseline="0" dirty="0" smtClean="0"/>
              <a:t> antes de prosseguir, vou dar só uma definição do que é agrupamento: (ler)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8245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Mas então quer</a:t>
            </a:r>
            <a:r>
              <a:rPr lang="pt-BR" baseline="0" dirty="0" smtClean="0"/>
              <a:t> dizer que agrupamento não é a mesma coisa de classificação?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30481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Não!!!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52879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E a principal distinção é o tipo de aprendizado emprega</a:t>
            </a:r>
            <a:r>
              <a:rPr lang="pt-BR" baseline="0" dirty="0" smtClean="0"/>
              <a:t> pelos algoritmos... Na classificação é utilizado algoritmos com aprendizado supervisionado, ou seja, é necessário passar como entrada do algoritmo dados anotados para que ele a partir dessa informação o algoritmo possa decidir qual é a classe dos novos objetos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19773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 smtClean="0">
                <a:latin typeface="Aleo" panose="020F0502020204030203" pitchFamily="34" charset="0"/>
              </a:rPr>
              <a:t>Criação de uma biblioteca que abranja todos os passos de uma solução de agrupamento.</a:t>
            </a:r>
          </a:p>
          <a:p>
            <a:r>
              <a:rPr lang="pt-BR" dirty="0" smtClean="0"/>
              <a:t>A biblioteca possui basicamente 5 passos, onde os 4 primeiros são categorizados como pré-processamento</a:t>
            </a:r>
            <a:r>
              <a:rPr lang="pt-BR" baseline="0" dirty="0" smtClean="0"/>
              <a:t> da coleção de artigos e o último passo é onde é feito o trabalho de agrupamento de fato.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50298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E naturalmente como a intenção é que ela</a:t>
            </a:r>
            <a:r>
              <a:rPr lang="pt-BR" baseline="0" dirty="0" smtClean="0"/>
              <a:t> seja flexível, </a:t>
            </a:r>
            <a:r>
              <a:rPr lang="pt-BR" dirty="0" smtClean="0"/>
              <a:t>o primeiro</a:t>
            </a:r>
            <a:r>
              <a:rPr lang="pt-BR" baseline="0" dirty="0" smtClean="0"/>
              <a:t> passo é identificar o idioma da coleção de artigos...</a:t>
            </a:r>
            <a:endParaRPr lang="pt-BR" dirty="0" smtClean="0"/>
          </a:p>
          <a:p>
            <a:endParaRPr lang="pt-BR" dirty="0" smtClean="0"/>
          </a:p>
          <a:p>
            <a:r>
              <a:rPr lang="pt-BR" baseline="0" dirty="0" smtClean="0"/>
              <a:t>E porque isso é necessário? pois os passos subsequentes necessitam dessa informação para serem mais eficazes.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19233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44030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 smtClean="0">
                <a:latin typeface="Aleo" panose="020F0502020204030203" pitchFamily="34" charset="0"/>
              </a:rPr>
              <a:t>Existem diversas abordagens, porém a utilizada nesta biblioteca é método de n-grama.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46979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81460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6472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87865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65036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dirty="0" smtClean="0">
                <a:latin typeface="+mn-lt"/>
              </a:rPr>
              <a:t>Exemplos: artigos, preposições e marcações gráficas.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22799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 smtClean="0">
                <a:latin typeface="Aleo" panose="020F0502020204030203" pitchFamily="34" charset="0"/>
              </a:rPr>
              <a:t>São geralmente divididos nas classes: Plano</a:t>
            </a:r>
            <a:r>
              <a:rPr lang="pt-BR" sz="1200" baseline="0" dirty="0" smtClean="0">
                <a:latin typeface="Aleo" panose="020F0502020204030203" pitchFamily="34" charset="0"/>
              </a:rPr>
              <a:t> e hierárquico</a:t>
            </a:r>
            <a:endParaRPr lang="pt-BR" sz="1200" dirty="0" smtClean="0">
              <a:latin typeface="Aleo" panose="020F0502020204030203" pitchFamily="34" charset="0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81755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 smtClean="0">
                <a:latin typeface="Aleo" panose="020F0502020204030203" pitchFamily="34" charset="0"/>
              </a:rPr>
              <a:t>E no</a:t>
            </a:r>
            <a:r>
              <a:rPr lang="pt-BR" sz="1200" baseline="0" dirty="0" smtClean="0">
                <a:latin typeface="Aleo" panose="020F0502020204030203" pitchFamily="34" charset="0"/>
              </a:rPr>
              <a:t> caso desse trabalho devido a natureza do problema, que é agrupar artigos jornalísticos, escolhi a abordagem hierárquica</a:t>
            </a:r>
            <a:endParaRPr lang="pt-BR" sz="1200" dirty="0" smtClean="0">
              <a:latin typeface="Aleo" panose="020F0502020204030203" pitchFamily="34" charset="0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48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0388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E porque foi escolhido utilizar algoritmos hierárquicos?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49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10731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O primeiro motivo é </a:t>
            </a:r>
            <a:r>
              <a:rPr lang="pt-BR" sz="1200" baseline="0" dirty="0" smtClean="0">
                <a:latin typeface="Aleo" panose="020F0502020204030203" pitchFamily="34" charset="0"/>
              </a:rPr>
              <a:t>devido a estrutura que eles criam, que é uma árvore de grupos, e isso evidencia melhor as relação </a:t>
            </a:r>
            <a:r>
              <a:rPr lang="pt-BR" sz="1200" baseline="0" dirty="0" err="1" smtClean="0">
                <a:latin typeface="Aleo" panose="020F0502020204030203" pitchFamily="34" charset="0"/>
              </a:rPr>
              <a:t>entre-grupos</a:t>
            </a:r>
            <a:r>
              <a:rPr lang="pt-BR" sz="1200" baseline="0" dirty="0" smtClean="0">
                <a:latin typeface="Aleo" panose="020F0502020204030203" pitchFamily="34" charset="0"/>
              </a:rPr>
              <a:t>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50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31496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51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03717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aseline="0" dirty="0" smtClean="0">
                <a:latin typeface="Aleo" panose="020F0502020204030203" pitchFamily="34" charset="0"/>
              </a:rPr>
              <a:t>E também permite a navegação entre esses grupos (tópicos) de forma mais natural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52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55305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55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8634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Bom, a tarefa</a:t>
            </a:r>
            <a:r>
              <a:rPr lang="pt-BR" baseline="0" dirty="0" smtClean="0"/>
              <a:t> de classificar e agrupar documentos textuais remonta desde muito tempo... Só para se ter uma ideia, estima-se que a primeira biblioteca do mundo tenha surgido por volta do século VII (7) antes de CRISTO.</a:t>
            </a:r>
            <a:endParaRPr lang="pt-BR" dirty="0" smtClean="0"/>
          </a:p>
          <a:p>
            <a:r>
              <a:rPr lang="pt-BR" dirty="0" smtClean="0"/>
              <a:t>E a partir daí elas foram crescendo de acordo com o crescimento da produção do conhecimento. </a:t>
            </a:r>
          </a:p>
          <a:p>
            <a:r>
              <a:rPr lang="pt-BR" dirty="0" smtClean="0"/>
              <a:t>E </a:t>
            </a:r>
            <a:r>
              <a:rPr lang="pt-BR" baseline="0" dirty="0" smtClean="0"/>
              <a:t>desde então a </a:t>
            </a:r>
            <a:r>
              <a:rPr lang="pt-BR" dirty="0" smtClean="0"/>
              <a:t>organização</a:t>
            </a:r>
            <a:r>
              <a:rPr lang="pt-BR" baseline="0" dirty="0" smtClean="0"/>
              <a:t> desses documentos vinha </a:t>
            </a:r>
            <a:r>
              <a:rPr lang="pt-BR" baseline="0" dirty="0" smtClean="0"/>
              <a:t>sendo feita de forma </a:t>
            </a:r>
            <a:r>
              <a:rPr lang="pt-BR" baseline="0" dirty="0" smtClean="0"/>
              <a:t>manual...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7522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Porém,</a:t>
            </a:r>
            <a:r>
              <a:rPr lang="pt-BR" baseline="0" dirty="0" smtClean="0"/>
              <a:t> com o criação da </a:t>
            </a:r>
            <a:r>
              <a:rPr lang="pt-BR" baseline="0" dirty="0" smtClean="0"/>
              <a:t>internet (e outras coisas) </a:t>
            </a:r>
            <a:r>
              <a:rPr lang="pt-BR" baseline="0" dirty="0" smtClean="0"/>
              <a:t>houve </a:t>
            </a:r>
            <a:r>
              <a:rPr lang="pt-BR" baseline="0" dirty="0" smtClean="0"/>
              <a:t>verdadeiramente uma </a:t>
            </a:r>
            <a:r>
              <a:rPr lang="pt-BR" baseline="0" dirty="0" smtClean="0"/>
              <a:t>explosão de informação que tornou muito difícil a classificação pelo qual </a:t>
            </a:r>
            <a:r>
              <a:rPr lang="pt-BR" baseline="0" dirty="0" smtClean="0"/>
              <a:t>se estava acostumado. </a:t>
            </a:r>
            <a:r>
              <a:rPr lang="pt-BR" baseline="0" dirty="0" smtClean="0"/>
              <a:t>Milhares e milhares de documentos passaram a ser criados diariamente e um </a:t>
            </a:r>
            <a:r>
              <a:rPr lang="pt-BR" baseline="0" dirty="0" smtClean="0"/>
              <a:t>método manual já </a:t>
            </a:r>
            <a:r>
              <a:rPr lang="pt-BR" baseline="0" dirty="0" smtClean="0"/>
              <a:t>não seria mais eficiente.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4208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Nunca se produziu tanta informação</a:t>
            </a:r>
            <a:r>
              <a:rPr lang="pt-BR" baseline="0" dirty="0" smtClean="0"/>
              <a:t> como nos tempos atuais</a:t>
            </a:r>
            <a:r>
              <a:rPr lang="pt-BR" dirty="0" smtClean="0"/>
              <a:t>.. Tanto que diversos especialista</a:t>
            </a:r>
            <a:r>
              <a:rPr lang="pt-BR" baseline="0" dirty="0" smtClean="0"/>
              <a:t>s no assunto alertam para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dificuldade que as pessoas têm de processar e absorver as informações excessivas, já que às vezes elas não conseguem discernir a importância do que estão lendo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30443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.. E isso tem causando</a:t>
            </a:r>
            <a:r>
              <a:rPr lang="pt-BR" baseline="0" dirty="0" smtClean="0"/>
              <a:t> diversos problemas na sociedade, t</a:t>
            </a:r>
            <a:r>
              <a:rPr lang="pt-BR" dirty="0" smtClean="0"/>
              <a:t>anto que Richard Saul</a:t>
            </a:r>
            <a:r>
              <a:rPr lang="pt-BR" baseline="0" dirty="0" smtClean="0"/>
              <a:t> </a:t>
            </a:r>
            <a:r>
              <a:rPr lang="pt-BR" baseline="0" dirty="0" err="1" smtClean="0"/>
              <a:t>co-fundador</a:t>
            </a:r>
            <a:r>
              <a:rPr lang="pt-BR" baseline="0" dirty="0" smtClean="0"/>
              <a:t> </a:t>
            </a:r>
            <a:r>
              <a:rPr lang="pt-BR" baseline="0" dirty="0" smtClean="0"/>
              <a:t>do TED (aquelas conferências sobre ideias), em seu livro Ansiedade de informação, diz que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ansiedade pode ser causada tanto pelo excesso quanto pela ausência de informação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89025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E uma das correntes, como o Clay </a:t>
            </a:r>
            <a:r>
              <a:rPr lang="pt-BR" dirty="0" err="1" smtClean="0"/>
              <a:t>Shirky</a:t>
            </a:r>
            <a:r>
              <a:rPr lang="pt-BR" dirty="0" smtClean="0"/>
              <a:t>,</a:t>
            </a:r>
            <a:r>
              <a:rPr lang="pt-BR" baseline="0" dirty="0" smtClean="0"/>
              <a:t> diz que o problema não é a quantidade de informação em si, mas o fato das pessoas não saberem lidar com essa overdose de informação. E a solução é saber filtrar o que é importante.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5212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Mas naturalmente a intenção é que ela seja modular e flexível.</a:t>
            </a:r>
            <a:r>
              <a:rPr lang="pt-BR" baseline="0" dirty="0" smtClean="0"/>
              <a:t> Modular no sentido de permitir implementar (compor) novos algoritmos de forma simples... E Flexível é no sentido de permitir trabalhar com diversas coleções de artigos e </a:t>
            </a:r>
            <a:r>
              <a:rPr lang="pt-BR" baseline="0" dirty="0" smtClean="0"/>
              <a:t>também em idiomas</a:t>
            </a:r>
            <a:r>
              <a:rPr lang="pt-BR" baseline="0" dirty="0" smtClean="0"/>
              <a:t>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3041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 smtClean="0">
                <a:latin typeface="Aleo" panose="020F0502020204030203" pitchFamily="34" charset="0"/>
              </a:rPr>
              <a:t>Porém com esse trabalho também </a:t>
            </a:r>
            <a:r>
              <a:rPr lang="pt-BR" sz="1200" dirty="0" smtClean="0">
                <a:latin typeface="Aleo" panose="020F0502020204030203" pitchFamily="34" charset="0"/>
              </a:rPr>
              <a:t>pretendi </a:t>
            </a:r>
            <a:r>
              <a:rPr lang="pt-BR" sz="1200" dirty="0" smtClean="0">
                <a:latin typeface="Aleo" panose="020F0502020204030203" pitchFamily="34" charset="0"/>
              </a:rPr>
              <a:t>criar </a:t>
            </a:r>
            <a:r>
              <a:rPr lang="pt-BR" sz="1200" dirty="0" smtClean="0">
                <a:latin typeface="Aleo" panose="020F0502020204030203" pitchFamily="34" charset="0"/>
              </a:rPr>
              <a:t>uma solução</a:t>
            </a:r>
            <a:r>
              <a:rPr lang="pt-BR" sz="1200" baseline="0" dirty="0" smtClean="0">
                <a:latin typeface="Aleo" panose="020F0502020204030203" pitchFamily="34" charset="0"/>
              </a:rPr>
              <a:t> completa, quase fim-a-fim. Quase fim-a-fim, porque não foi muito o objetivo lidar em como coletar essas coleções, mas sim como processar, agrupar e por fim visualizar o resultado desse agrupamento.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aseline="0" dirty="0" smtClean="0">
                <a:latin typeface="Aleo" panose="020F0502020204030203" pitchFamily="34" charset="0"/>
              </a:rPr>
              <a:t>E esse</a:t>
            </a:r>
            <a:r>
              <a:rPr lang="pt-BR" sz="1200" dirty="0" smtClean="0">
                <a:latin typeface="Aleo" panose="020F0502020204030203" pitchFamily="34" charset="0"/>
              </a:rPr>
              <a:t> </a:t>
            </a:r>
            <a:r>
              <a:rPr lang="pt-BR" sz="1200" dirty="0" smtClean="0">
                <a:latin typeface="Aleo" panose="020F0502020204030203" pitchFamily="34" charset="0"/>
              </a:rPr>
              <a:t>sistema </a:t>
            </a:r>
            <a:r>
              <a:rPr lang="pt-BR" sz="1200" dirty="0" smtClean="0">
                <a:latin typeface="Aleo" panose="020F0502020204030203" pitchFamily="34" charset="0"/>
              </a:rPr>
              <a:t>foi criado então para </a:t>
            </a:r>
            <a:r>
              <a:rPr lang="pt-BR" sz="1200" dirty="0" smtClean="0">
                <a:latin typeface="Aleo" panose="020F0502020204030203" pitchFamily="34" charset="0"/>
              </a:rPr>
              <a:t>visualização dos agrupamentos </a:t>
            </a:r>
            <a:r>
              <a:rPr lang="pt-BR" sz="1600" dirty="0" smtClean="0">
                <a:solidFill>
                  <a:srgbClr val="187792"/>
                </a:solidFill>
                <a:latin typeface="Aleo" panose="020F0502020204030203" pitchFamily="34" charset="0"/>
              </a:rPr>
              <a:t>(</a:t>
            </a:r>
            <a:r>
              <a:rPr lang="pt-BR" sz="1600" b="1" i="1" dirty="0" err="1" smtClean="0">
                <a:solidFill>
                  <a:srgbClr val="187792"/>
                </a:solidFill>
                <a:latin typeface="Aleo" panose="020F0502020204030203" pitchFamily="34" charset="0"/>
              </a:rPr>
              <a:t>hVINA</a:t>
            </a:r>
            <a:r>
              <a:rPr lang="pt-BR" sz="1600" dirty="0" smtClean="0">
                <a:solidFill>
                  <a:srgbClr val="187792"/>
                </a:solidFill>
                <a:latin typeface="Aleo" panose="020F0502020204030203" pitchFamily="34" charset="0"/>
              </a:rPr>
              <a:t>)</a:t>
            </a:r>
            <a:r>
              <a:rPr lang="pt-BR" sz="1200" dirty="0" smtClean="0">
                <a:latin typeface="Aleo" panose="020F0502020204030203" pitchFamily="34" charset="0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 ... </a:t>
            </a:r>
            <a:r>
              <a:rPr lang="pt-BR" sz="1200" dirty="0" smtClean="0">
                <a:latin typeface="Aleo" panose="020F0502020204030203" pitchFamily="34" charset="0"/>
              </a:rPr>
              <a:t>Com o intuito de ser uma interface gráfica da biblioteca.</a:t>
            </a:r>
          </a:p>
          <a:p>
            <a:endParaRPr lang="pt-BR" dirty="0" smtClean="0"/>
          </a:p>
          <a:p>
            <a:r>
              <a:rPr lang="pt-BR" dirty="0" smtClean="0"/>
              <a:t>Só</a:t>
            </a:r>
            <a:r>
              <a:rPr lang="pt-BR" baseline="0" dirty="0" smtClean="0"/>
              <a:t> lembrando que esse trabalho é uma TENTATIVA de ajudar a minimizar esse problema mostrado aqui anteriormente.. Ele não é uma bala de prata..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EE03-51BD-41C6-9980-A0E9ED3B78CA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9685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3F679-03BF-487F-8E5E-0912BFF2E836}" type="datetime1">
              <a:rPr lang="pt-BR" smtClean="0"/>
              <a:t>15/11/2014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3558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22AD3-B808-48A4-BC3F-C887B6B656A4}" type="datetime1">
              <a:rPr lang="pt-BR" smtClean="0"/>
              <a:t>15/11/2014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4153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9392C-2B48-4D4B-9994-452BE274785B}" type="datetime1">
              <a:rPr lang="pt-BR" smtClean="0"/>
              <a:t>15/11/2014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7120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50710-3EB2-43F8-8630-6973D7324F16}" type="datetime1">
              <a:rPr lang="pt-BR" smtClean="0"/>
              <a:t>15/11/2014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3673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9CCA9-3D0F-4B3D-9C5F-ADD9956C7C85}" type="datetime1">
              <a:rPr lang="pt-BR" smtClean="0"/>
              <a:t>15/11/2014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31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F2273-5AAB-473B-BE65-7D6647718ED2}" type="datetime1">
              <a:rPr lang="pt-BR" smtClean="0"/>
              <a:t>15/11/2014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5369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857D-E17C-4B46-B34D-6372579E7F0D}" type="datetime1">
              <a:rPr lang="pt-BR" smtClean="0"/>
              <a:t>15/11/2014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0331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20022-4E59-4169-833C-65A71C89E1F8}" type="datetime1">
              <a:rPr lang="pt-BR" smtClean="0"/>
              <a:t>15/11/2014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086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587-D398-4B6E-9C2B-6ADDA300B339}" type="datetime1">
              <a:rPr lang="pt-BR" smtClean="0"/>
              <a:t>15/11/2014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934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C8657-A57D-411C-ABBC-001775FA4655}" type="datetime1">
              <a:rPr lang="pt-BR" smtClean="0"/>
              <a:t>15/11/2014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8928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679A3-C1FE-4F3F-9A50-CDF085FFE443}" type="datetime1">
              <a:rPr lang="pt-BR" smtClean="0"/>
              <a:t>15/11/2014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4652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4B386-DEE0-4E63-88BE-2F0D0FAA79BA}" type="datetime1">
              <a:rPr lang="pt-BR" smtClean="0"/>
              <a:t>15/11/2014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560A7-4BF3-4730-B58B-149A6CD3B1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1537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21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1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openxmlformats.org/officeDocument/2006/relationships/image" Target="../media/image20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8.jpeg"/><Relationship Id="rId4" Type="http://schemas.openxmlformats.org/officeDocument/2006/relationships/image" Target="../media/image2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cfile30.uf.tistory.com/image/156899344FEA735C2ADC9A" TargetMode="External"/><Relationship Id="rId2" Type="http://schemas.openxmlformats.org/officeDocument/2006/relationships/hyperlink" Target="http://www.meetinireland.com/BusinessTourism/media/main_site/Blog/EUCHARISTIC-CONGRESS---Fam-trip-in-Trinity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digital.coolspringspress.com/rp_columns_images/images/666.jpg" TargetMode="External"/><Relationship Id="rId4" Type="http://schemas.openxmlformats.org/officeDocument/2006/relationships/hyperlink" Target="http://www.athomearkansas.com/sites/athomearkansas.com/files/images/2/gallery_images/pug-n-shelves.jpg" TargetMode="Externa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77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5493" y="1819593"/>
            <a:ext cx="8592671" cy="2387600"/>
          </a:xfrm>
        </p:spPr>
        <p:txBody>
          <a:bodyPr>
            <a:noAutofit/>
          </a:bodyPr>
          <a:lstStyle/>
          <a:p>
            <a:r>
              <a:rPr lang="pt-BR" sz="5000" b="1" dirty="0" smtClean="0">
                <a:solidFill>
                  <a:schemeClr val="bg1"/>
                </a:solidFill>
                <a:latin typeface="Aleo" panose="020F0502020204030203" pitchFamily="34" charset="0"/>
              </a:rPr>
              <a:t>Classificação não-supervisionada hierárquica de artigos jornalísticos</a:t>
            </a:r>
            <a:endParaRPr lang="pt-BR" sz="5000" b="1" dirty="0">
              <a:solidFill>
                <a:schemeClr val="bg1"/>
              </a:solidFill>
              <a:latin typeface="Aleo" panose="020F0502020204030203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4508818"/>
            <a:ext cx="6858000" cy="1655762"/>
          </a:xfrm>
        </p:spPr>
        <p:txBody>
          <a:bodyPr>
            <a:norm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Aleo" panose="020F0502020204030203" pitchFamily="34" charset="0"/>
              </a:rPr>
              <a:t>Cirillo Ferreira</a:t>
            </a:r>
          </a:p>
          <a:p>
            <a:r>
              <a:rPr lang="pt-BR" sz="2000" dirty="0" smtClean="0">
                <a:solidFill>
                  <a:schemeClr val="bg1"/>
                </a:solidFill>
                <a:latin typeface="Aleo" panose="020F0502020204030203" pitchFamily="34" charset="0"/>
              </a:rPr>
              <a:t>MAC0449 – Trabalho de Formatura Supervisionado</a:t>
            </a:r>
          </a:p>
          <a:p>
            <a:r>
              <a:rPr lang="pt-BR" sz="2000" dirty="0" smtClean="0">
                <a:solidFill>
                  <a:schemeClr val="bg1"/>
                </a:solidFill>
                <a:latin typeface="Aleo" panose="020F0502020204030203" pitchFamily="34" charset="0"/>
              </a:rPr>
              <a:t>IME/USP</a:t>
            </a:r>
            <a:endParaRPr lang="pt-BR" sz="2000" dirty="0">
              <a:solidFill>
                <a:schemeClr val="bg1"/>
              </a:solidFill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08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://media.npr.org/assets/img/2013/03/08/baxter-robot-rethink_427b-887569fc4e12e1d5a515e7d64dbd7ef3b41fc03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13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222" y="0"/>
            <a:ext cx="9152542" cy="686440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15328" y="-5231"/>
            <a:ext cx="10647458" cy="7840678"/>
          </a:xfrm>
          <a:prstGeom prst="rect">
            <a:avLst/>
          </a:prstGeom>
        </p:spPr>
      </p:pic>
      <p:pic>
        <p:nvPicPr>
          <p:cNvPr id="1026" name="Picture 2" descr="http://4.bp.blogspot.com/-RHjWwvZjAAg/Tae-tArXLUI/AAAAAAAAAo4/lmpY9cppy40/s1600/SAM_898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14631" y="8695138"/>
            <a:ext cx="9130678" cy="6848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athomearkansas.com/sites/athomearkansas.com/files/images/2/gallery_images/pug-n-shelves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1320" y="8695138"/>
            <a:ext cx="10640919" cy="7829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-8317" y="3742187"/>
            <a:ext cx="9153567" cy="1946787"/>
          </a:xfrm>
          <a:prstGeom prst="rect">
            <a:avLst/>
          </a:prstGeom>
          <a:solidFill>
            <a:srgbClr val="0D0D0D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42452" y="3912415"/>
            <a:ext cx="8698868" cy="1654519"/>
          </a:xfrm>
          <a:noFill/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pt-BR" sz="3200" dirty="0" smtClean="0">
                <a:solidFill>
                  <a:schemeClr val="bg1"/>
                </a:solidFill>
                <a:latin typeface="Aleo" panose="020F0502020204030203" pitchFamily="34" charset="0"/>
              </a:rPr>
              <a:t>Quanto maior </a:t>
            </a:r>
            <a:r>
              <a:rPr lang="pt-BR" sz="3200" dirty="0">
                <a:solidFill>
                  <a:schemeClr val="bg1"/>
                </a:solidFill>
                <a:latin typeface="Aleo" panose="020F0502020204030203" pitchFamily="34" charset="0"/>
              </a:rPr>
              <a:t>a produção de </a:t>
            </a:r>
            <a:r>
              <a:rPr lang="pt-BR" sz="3200" dirty="0" smtClean="0">
                <a:solidFill>
                  <a:schemeClr val="bg1"/>
                </a:solidFill>
                <a:latin typeface="Aleo" panose="020F0502020204030203" pitchFamily="34" charset="0"/>
              </a:rPr>
              <a:t>informação, maior a necessidade de mecanismos automáticos para armazenar, </a:t>
            </a:r>
            <a:r>
              <a:rPr lang="pt-BR" sz="65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organizar</a:t>
            </a:r>
            <a:r>
              <a:rPr lang="pt-BR" sz="3200" dirty="0" smtClean="0">
                <a:solidFill>
                  <a:srgbClr val="187792"/>
                </a:solidFill>
                <a:latin typeface="Aleo" panose="020F0502020204030203" pitchFamily="34" charset="0"/>
              </a:rPr>
              <a:t> </a:t>
            </a:r>
            <a:r>
              <a:rPr lang="pt-BR" sz="3200" dirty="0" smtClean="0">
                <a:solidFill>
                  <a:schemeClr val="bg1"/>
                </a:solidFill>
                <a:latin typeface="Aleo" panose="020F0502020204030203" pitchFamily="34" charset="0"/>
              </a:rPr>
              <a:t>e recuperá-la.</a:t>
            </a:r>
            <a:endParaRPr lang="pt-BR" sz="3200" dirty="0">
              <a:solidFill>
                <a:schemeClr val="bg1"/>
              </a:solidFill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10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364570" y="-627"/>
            <a:ext cx="1780680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Problema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45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2365608"/>
            <a:ext cx="7886700" cy="1768009"/>
          </a:xfrm>
        </p:spPr>
        <p:txBody>
          <a:bodyPr>
            <a:noAutofit/>
          </a:bodyPr>
          <a:lstStyle/>
          <a:p>
            <a:pPr algn="ctr"/>
            <a:r>
              <a:rPr lang="pt-BR" sz="6000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Objetivo do</a:t>
            </a:r>
            <a:r>
              <a:rPr lang="pt-BR" sz="6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/>
            </a:r>
            <a:br>
              <a:rPr lang="pt-BR" sz="6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</a:br>
            <a:r>
              <a:rPr lang="pt-BR" sz="8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trabalho</a:t>
            </a:r>
            <a:endParaRPr lang="pt-BR" sz="8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11</a:t>
            </a:fld>
            <a:endParaRPr lang="pt-BR"/>
          </a:p>
        </p:txBody>
      </p:sp>
      <p:sp>
        <p:nvSpPr>
          <p:cNvPr id="6" name="Fluxograma: Conector 5"/>
          <p:cNvSpPr/>
          <p:nvPr/>
        </p:nvSpPr>
        <p:spPr>
          <a:xfrm>
            <a:off x="1489356" y="2711973"/>
            <a:ext cx="1080000" cy="1080000"/>
          </a:xfrm>
          <a:prstGeom prst="flowChartConnector">
            <a:avLst/>
          </a:prstGeom>
          <a:solidFill>
            <a:srgbClr val="187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1579410" y="282012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6000" b="1" dirty="0">
                <a:solidFill>
                  <a:schemeClr val="bg1"/>
                </a:solidFill>
                <a:latin typeface="Bebas Neue" panose="020B0606020202050201" pitchFamily="34" charset="0"/>
              </a:rPr>
              <a:t>3</a:t>
            </a:r>
            <a:endParaRPr lang="pt-BR" sz="6000" b="1" dirty="0" smtClean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40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2623911"/>
            <a:ext cx="7886700" cy="2877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0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Principal objetivo</a:t>
            </a:r>
          </a:p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Criação de uma biblioteca para agrupamento hierárquico de artigos jornalísticos.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12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768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761562"/>
            <a:ext cx="7886700" cy="41551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dirty="0" smtClean="0">
                <a:solidFill>
                  <a:srgbClr val="187792"/>
                </a:solidFill>
                <a:latin typeface="Aleo" panose="020F0502020204030203" pitchFamily="34" charset="0"/>
              </a:rPr>
              <a:t>Mas que seja:</a:t>
            </a:r>
          </a:p>
          <a:p>
            <a:pPr marL="0" indent="0">
              <a:buNone/>
            </a:pPr>
            <a:endParaRPr lang="pt-BR" sz="1000" b="1" dirty="0">
              <a:solidFill>
                <a:srgbClr val="187792"/>
              </a:solidFill>
              <a:latin typeface="Aleo" panose="020F0502020204030203" pitchFamily="34" charset="0"/>
            </a:endParaRPr>
          </a:p>
          <a:p>
            <a:r>
              <a:rPr lang="pt-BR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eo" panose="020F0502020204030203" pitchFamily="34" charset="0"/>
              </a:rPr>
              <a:t>Modular</a:t>
            </a:r>
          </a:p>
          <a:p>
            <a:pPr marL="457200" lvl="1" indent="0">
              <a:buNone/>
            </a:pPr>
            <a:r>
              <a:rPr lang="pt-BR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eo" panose="020F0502020204030203" pitchFamily="34" charset="0"/>
              </a:rPr>
              <a:t>Implementada de forma que permita a extensão para novos algoritmos de agrupamento de forma simples.</a:t>
            </a:r>
          </a:p>
          <a:p>
            <a:pPr marL="457200" lvl="1" indent="0">
              <a:buNone/>
            </a:pPr>
            <a:endParaRPr lang="pt-BR" dirty="0" smtClean="0">
              <a:solidFill>
                <a:schemeClr val="tx1">
                  <a:lumMod val="95000"/>
                  <a:lumOff val="5000"/>
                </a:schemeClr>
              </a:solidFill>
              <a:latin typeface="Aleo" panose="020F0502020204030203" pitchFamily="34" charset="0"/>
            </a:endParaRPr>
          </a:p>
          <a:p>
            <a:r>
              <a:rPr lang="pt-BR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eo" panose="020F0502020204030203" pitchFamily="34" charset="0"/>
              </a:rPr>
              <a:t>Flexível</a:t>
            </a:r>
          </a:p>
          <a:p>
            <a:pPr marL="457200" lvl="2" indent="0">
              <a:spcBef>
                <a:spcPts val="1000"/>
              </a:spcBef>
              <a:buNone/>
            </a:pP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leo" panose="020F0502020204030203" pitchFamily="34" charset="0"/>
              </a:rPr>
              <a:t>Possa trabalhar com diversas coleções de artigos jornalísticos, em diversos </a:t>
            </a:r>
            <a:r>
              <a:rPr lang="pt-BR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eo" panose="020F0502020204030203" pitchFamily="34" charset="0"/>
              </a:rPr>
              <a:t>idiomas.</a:t>
            </a:r>
            <a:endParaRPr lang="pt-BR" sz="2400" dirty="0">
              <a:solidFill>
                <a:schemeClr val="tx1">
                  <a:lumMod val="95000"/>
                  <a:lumOff val="5000"/>
                </a:schemeClr>
              </a:solidFill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13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04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803747" y="1671612"/>
            <a:ext cx="4654204" cy="365260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Criação de um sistema para visualização dos agrupamentos </a:t>
            </a:r>
            <a:r>
              <a:rPr lang="pt-BR" sz="4000" dirty="0" smtClean="0">
                <a:solidFill>
                  <a:srgbClr val="187792"/>
                </a:solidFill>
                <a:latin typeface="Aleo" panose="020F0502020204030203" pitchFamily="34" charset="0"/>
              </a:rPr>
              <a:t>(</a:t>
            </a:r>
            <a:r>
              <a:rPr lang="pt-BR" sz="4000" b="1" i="1" dirty="0" err="1" smtClean="0">
                <a:solidFill>
                  <a:srgbClr val="187792"/>
                </a:solidFill>
                <a:latin typeface="Aleo" panose="020F0502020204030203" pitchFamily="34" charset="0"/>
              </a:rPr>
              <a:t>hVINA</a:t>
            </a:r>
            <a:r>
              <a:rPr lang="pt-BR" sz="4000" dirty="0" smtClean="0">
                <a:solidFill>
                  <a:srgbClr val="187792"/>
                </a:solidFill>
                <a:latin typeface="Aleo" panose="020F0502020204030203" pitchFamily="34" charset="0"/>
              </a:rPr>
              <a:t>)</a:t>
            </a:r>
            <a:r>
              <a:rPr lang="pt-BR" sz="3200" dirty="0" smtClean="0">
                <a:latin typeface="Aleo" panose="020F0502020204030203" pitchFamily="34" charset="0"/>
              </a:rPr>
              <a:t>.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14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638826" y="2642380"/>
            <a:ext cx="914400" cy="111481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120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+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7070" y="1696260"/>
            <a:ext cx="5093860" cy="476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90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2159452"/>
            <a:ext cx="7886700" cy="3315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O que é um agrupamento?</a:t>
            </a:r>
          </a:p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É uma classificação </a:t>
            </a:r>
            <a:r>
              <a:rPr lang="pt-BR" sz="3200" dirty="0" smtClean="0">
                <a:latin typeface="Aleo" panose="020F0502020204030203" pitchFamily="34" charset="0"/>
              </a:rPr>
              <a:t>que </a:t>
            </a:r>
            <a:r>
              <a:rPr lang="pt-BR" sz="3200" dirty="0" smtClean="0">
                <a:latin typeface="Aleo" panose="020F0502020204030203" pitchFamily="34" charset="0"/>
              </a:rPr>
              <a:t>tem </a:t>
            </a:r>
            <a:r>
              <a:rPr lang="pt-BR" sz="3200" dirty="0">
                <a:latin typeface="Aleo" panose="020F0502020204030203" pitchFamily="34" charset="0"/>
              </a:rPr>
              <a:t>como objetivo o </a:t>
            </a:r>
            <a:r>
              <a:rPr lang="pt-BR" sz="3200" dirty="0" err="1">
                <a:latin typeface="Aleo" panose="020F0502020204030203" pitchFamily="34" charset="0"/>
              </a:rPr>
              <a:t>particionamento</a:t>
            </a:r>
            <a:r>
              <a:rPr lang="pt-BR" sz="3200" dirty="0">
                <a:latin typeface="Aleo" panose="020F0502020204030203" pitchFamily="34" charset="0"/>
              </a:rPr>
              <a:t> de objetos em grupos cujo membros sejam </a:t>
            </a:r>
            <a:r>
              <a:rPr lang="pt-BR" sz="4000" b="1" dirty="0">
                <a:solidFill>
                  <a:srgbClr val="187792"/>
                </a:solidFill>
                <a:latin typeface="Aleo" panose="020F0502020204030203" pitchFamily="34" charset="0"/>
              </a:rPr>
              <a:t>similares entre si</a:t>
            </a:r>
            <a:r>
              <a:rPr lang="pt-BR" sz="3200" b="1" dirty="0">
                <a:solidFill>
                  <a:srgbClr val="187792"/>
                </a:solidFill>
                <a:latin typeface="Aleo" panose="020F0502020204030203" pitchFamily="34" charset="0"/>
              </a:rPr>
              <a:t> </a:t>
            </a:r>
            <a:r>
              <a:rPr lang="pt-BR" sz="3200" dirty="0">
                <a:latin typeface="Aleo" panose="020F0502020204030203" pitchFamily="34" charset="0"/>
              </a:rPr>
              <a:t>e diferentes dos membros de outros grupos</a:t>
            </a:r>
            <a:r>
              <a:rPr lang="pt-BR" sz="3200" dirty="0" smtClean="0">
                <a:latin typeface="Aleo" panose="020F0502020204030203" pitchFamily="34" charset="0"/>
              </a:rPr>
              <a:t>.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15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5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99622" y="1622425"/>
            <a:ext cx="7886700" cy="331551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40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Agrupamento</a:t>
            </a:r>
          </a:p>
          <a:p>
            <a:pPr marL="0" indent="0" algn="ctr">
              <a:buNone/>
            </a:pPr>
            <a:r>
              <a:rPr lang="pt-BR" sz="40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=</a:t>
            </a:r>
          </a:p>
          <a:p>
            <a:pPr marL="0" indent="0" algn="ctr">
              <a:buNone/>
            </a:pPr>
            <a:r>
              <a:rPr lang="pt-BR" sz="40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Classificação não-supervisionada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16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5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2870650"/>
            <a:ext cx="7886700" cy="11352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Mas agrupamento não é a mesma </a:t>
            </a:r>
          </a:p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coisa que classificação?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17</a:t>
            </a:fld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03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789455" y="2494151"/>
            <a:ext cx="3565089" cy="1538633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pt-BR" sz="7200" b="1" dirty="0" smtClean="0">
                <a:solidFill>
                  <a:srgbClr val="C00000"/>
                </a:solidFill>
                <a:latin typeface="Aleo" panose="020F0502020204030203" pitchFamily="34" charset="0"/>
              </a:rPr>
              <a:t>NÃO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18</a:t>
            </a:fld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92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19</a:t>
            </a:fld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2777" y="2397199"/>
            <a:ext cx="3721948" cy="3163021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37" y="2332857"/>
            <a:ext cx="3887086" cy="3239238"/>
          </a:xfrm>
          <a:prstGeom prst="rect">
            <a:avLst/>
          </a:prstGeom>
        </p:spPr>
      </p:pic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060156"/>
            <a:ext cx="7614202" cy="73365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Agrupamento x Classificação</a:t>
            </a: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7839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rgbClr val="187792"/>
                </a:solidFill>
                <a:latin typeface="Aleo" panose="020F0502020204030203" pitchFamily="34" charset="0"/>
              </a:rPr>
              <a:t>Agenda</a:t>
            </a:r>
            <a:endParaRPr lang="pt-BR" dirty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85763" indent="-385763">
              <a:buFont typeface="+mj-lt"/>
              <a:buAutoNum type="arabicPeriod"/>
            </a:pPr>
            <a:r>
              <a:rPr lang="pt-BR" dirty="0" smtClean="0">
                <a:latin typeface="Aleo" panose="020F0502020204030203" pitchFamily="34" charset="0"/>
              </a:rPr>
              <a:t>Introdução</a:t>
            </a:r>
          </a:p>
          <a:p>
            <a:pPr marL="385763" indent="-385763">
              <a:buFont typeface="+mj-lt"/>
              <a:buAutoNum type="arabicPeriod"/>
            </a:pPr>
            <a:r>
              <a:rPr lang="pt-BR" dirty="0" smtClean="0">
                <a:latin typeface="Aleo" panose="020F0502020204030203" pitchFamily="34" charset="0"/>
              </a:rPr>
              <a:t>Problema</a:t>
            </a:r>
          </a:p>
          <a:p>
            <a:pPr marL="385763" indent="-385763">
              <a:buFont typeface="+mj-lt"/>
              <a:buAutoNum type="arabicPeriod"/>
            </a:pPr>
            <a:r>
              <a:rPr lang="pt-BR" dirty="0" smtClean="0">
                <a:latin typeface="Aleo" panose="020F0502020204030203" pitchFamily="34" charset="0"/>
              </a:rPr>
              <a:t>Objetivo</a:t>
            </a:r>
          </a:p>
          <a:p>
            <a:pPr marL="385763" indent="-385763">
              <a:buFont typeface="+mj-lt"/>
              <a:buAutoNum type="arabicPeriod"/>
            </a:pPr>
            <a:r>
              <a:rPr lang="pt-BR" dirty="0" smtClean="0">
                <a:latin typeface="Aleo" panose="020F0502020204030203" pitchFamily="34" charset="0"/>
              </a:rPr>
              <a:t>Solução</a:t>
            </a:r>
          </a:p>
          <a:p>
            <a:pPr marL="842963" lvl="1" indent="-385763">
              <a:buFont typeface="+mj-lt"/>
              <a:buAutoNum type="arabicPeriod"/>
            </a:pPr>
            <a:r>
              <a:rPr lang="pt-BR" sz="2800" dirty="0" smtClean="0">
                <a:latin typeface="Aleo" panose="020F0502020204030203" pitchFamily="34" charset="0"/>
              </a:rPr>
              <a:t>A biblioteca </a:t>
            </a:r>
          </a:p>
          <a:p>
            <a:pPr marL="842963" lvl="1" indent="-385763">
              <a:buFont typeface="+mj-lt"/>
              <a:buAutoNum type="arabicPeriod"/>
            </a:pPr>
            <a:r>
              <a:rPr lang="pt-BR" sz="2800" dirty="0" smtClean="0">
                <a:latin typeface="Aleo" panose="020F0502020204030203" pitchFamily="34" charset="0"/>
              </a:rPr>
              <a:t>O sistema </a:t>
            </a:r>
            <a:r>
              <a:rPr lang="pt-BR" sz="2800" dirty="0" err="1" smtClean="0">
                <a:latin typeface="Aleo" panose="020F0502020204030203" pitchFamily="34" charset="0"/>
              </a:rPr>
              <a:t>hVINA</a:t>
            </a:r>
            <a:endParaRPr lang="pt-BR" sz="2800" dirty="0" smtClean="0">
              <a:latin typeface="Aleo" panose="020F0502020204030203" pitchFamily="34" charset="0"/>
            </a:endParaRPr>
          </a:p>
          <a:p>
            <a:pPr marL="385763" indent="-385763">
              <a:buFont typeface="+mj-lt"/>
              <a:buAutoNum type="arabicPeriod"/>
            </a:pPr>
            <a:r>
              <a:rPr lang="pt-BR" dirty="0" smtClean="0">
                <a:latin typeface="Aleo" panose="020F0502020204030203" pitchFamily="34" charset="0"/>
              </a:rPr>
              <a:t>Conclusão</a:t>
            </a:r>
            <a:endParaRPr lang="pt-BR" dirty="0">
              <a:latin typeface="Aleo" panose="020F0502020204030203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964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060156"/>
            <a:ext cx="7614202" cy="73365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Agrupamento x Classificação</a:t>
            </a: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20</a:t>
            </a:fld>
            <a:endParaRPr lang="pt-BR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8463863"/>
              </p:ext>
            </p:extLst>
          </p:nvPr>
        </p:nvGraphicFramePr>
        <p:xfrm>
          <a:off x="463825" y="2397672"/>
          <a:ext cx="8189844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9948"/>
                <a:gridCol w="2782957"/>
                <a:gridCol w="2676939"/>
              </a:tblGrid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Agrupamento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Classificação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Tipo de aprendizado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Não-supervisionado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Supervisionado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Requer dados de treinamento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Não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Sim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Conjunto</a:t>
                      </a:r>
                      <a:r>
                        <a:rPr lang="pt-BR" baseline="0" dirty="0" smtClean="0"/>
                        <a:t> de c</a:t>
                      </a:r>
                      <a:r>
                        <a:rPr lang="pt-BR" dirty="0" smtClean="0"/>
                        <a:t>lasses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Inicialmente desconhecida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Predefinida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Abordagem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Agrupa objetos baseado em</a:t>
                      </a:r>
                      <a:r>
                        <a:rPr lang="pt-BR" baseline="0" dirty="0" smtClean="0"/>
                        <a:t> uma medida de similaridade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Utiliza “regras” para atribuir rótulos aos novos objetos</a:t>
                      </a:r>
                      <a:endParaRPr lang="pt-BR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CaixaDeTexto 7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87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static.hsw.com.br/gif/elefantes-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765" y="1118611"/>
            <a:ext cx="238125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aixaDeTexto 21"/>
          <p:cNvSpPr txBox="1"/>
          <p:nvPr/>
        </p:nvSpPr>
        <p:spPr>
          <a:xfrm>
            <a:off x="6823394" y="1050675"/>
            <a:ext cx="1218192" cy="4575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3200" dirty="0" smtClean="0">
                <a:solidFill>
                  <a:srgbClr val="187792"/>
                </a:solidFill>
                <a:latin typeface="Aleo" panose="020F0502020204030203" pitchFamily="34" charset="0"/>
              </a:rPr>
              <a:t>Elefante</a:t>
            </a:r>
            <a:endParaRPr lang="pt-BR" sz="3200" dirty="0" smtClean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313899" y="2045016"/>
            <a:ext cx="2902289" cy="125952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21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487039" y="-627"/>
            <a:ext cx="1658211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Exemplo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2056" name="Picture 8" descr="http://charlezine.com.br/wp-content/uploads/2012/11/elefante-indian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386" y="2392100"/>
            <a:ext cx="709544" cy="512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http://www.brasilescola.com/upload/e/image/avestruz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6878" y="2132929"/>
            <a:ext cx="725361" cy="88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http://www.schleichbrasil.com.br/_uploads/produtos/1s9hu-girafa-femea-14320-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153" y="2163670"/>
            <a:ext cx="834454" cy="834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278256" y="2793056"/>
            <a:ext cx="1218192" cy="4575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1600" dirty="0" smtClean="0">
                <a:latin typeface="Aleo" panose="020F0502020204030203" pitchFamily="34" charset="0"/>
              </a:rPr>
              <a:t>Elefante</a:t>
            </a:r>
            <a:endParaRPr lang="pt-BR" sz="1600" dirty="0" smtClean="0">
              <a:latin typeface="Aleo" panose="020F0502020204030203" pitchFamily="34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1155483" y="2795256"/>
            <a:ext cx="1218192" cy="4575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1600" dirty="0" smtClean="0">
                <a:latin typeface="Aleo" panose="020F0502020204030203" pitchFamily="34" charset="0"/>
              </a:rPr>
              <a:t>Avestruz</a:t>
            </a:r>
            <a:endParaRPr lang="pt-BR" sz="1600" dirty="0" smtClean="0">
              <a:latin typeface="Aleo" panose="020F0502020204030203" pitchFamily="34" charset="0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1997996" y="2847009"/>
            <a:ext cx="1218192" cy="4575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1600" dirty="0" smtClean="0">
                <a:latin typeface="Aleo" panose="020F0502020204030203" pitchFamily="34" charset="0"/>
              </a:rPr>
              <a:t>Girafa</a:t>
            </a:r>
            <a:endParaRPr lang="pt-BR" sz="1600" dirty="0" smtClean="0">
              <a:latin typeface="Aleo" panose="020F0502020204030203" pitchFamily="34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244049" y="1586651"/>
            <a:ext cx="3045251" cy="4572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pt-BR" sz="2000" dirty="0" smtClean="0">
                <a:latin typeface="Aleo" panose="020F0502020204030203" pitchFamily="34" charset="0"/>
              </a:rPr>
              <a:t>Conjunto de treinamento</a:t>
            </a:r>
            <a:endParaRPr lang="pt-BR" sz="2000" dirty="0" smtClean="0">
              <a:latin typeface="Aleo" panose="020F0502020204030203" pitchFamily="34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2809762" y="5137152"/>
            <a:ext cx="3451451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4000" b="1" dirty="0" smtClean="0">
                <a:latin typeface="Aleo" panose="020F0502020204030203" pitchFamily="34" charset="0"/>
              </a:rPr>
              <a:t>Classificador</a:t>
            </a:r>
            <a:endParaRPr lang="pt-BR" sz="4000" b="1" dirty="0" smtClean="0">
              <a:latin typeface="Aleo" panose="020F0502020204030203" pitchFamily="34" charset="0"/>
            </a:endParaRPr>
          </a:p>
        </p:txBody>
      </p:sp>
      <p:cxnSp>
        <p:nvCxnSpPr>
          <p:cNvPr id="13" name="Conector de seta reta 12"/>
          <p:cNvCxnSpPr/>
          <p:nvPr/>
        </p:nvCxnSpPr>
        <p:spPr>
          <a:xfrm>
            <a:off x="2216618" y="3773261"/>
            <a:ext cx="1208754" cy="1190626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/>
          <p:cNvCxnSpPr/>
          <p:nvPr/>
        </p:nvCxnSpPr>
        <p:spPr>
          <a:xfrm flipV="1">
            <a:off x="5404028" y="3880014"/>
            <a:ext cx="1229001" cy="1169210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Espaço Reservado para Conteúdo 2"/>
          <p:cNvSpPr>
            <a:spLocks noGrp="1"/>
          </p:cNvSpPr>
          <p:nvPr>
            <p:ph idx="1"/>
          </p:nvPr>
        </p:nvSpPr>
        <p:spPr>
          <a:xfrm>
            <a:off x="398729" y="450666"/>
            <a:ext cx="5742763" cy="73365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Classificação (supervisionada)</a:t>
            </a: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4" name="CaixaDeTexto 23"/>
          <p:cNvSpPr txBox="1"/>
          <p:nvPr/>
        </p:nvSpPr>
        <p:spPr>
          <a:xfrm>
            <a:off x="1023240" y="4257165"/>
            <a:ext cx="2440699" cy="542714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dirty="0" smtClean="0">
                <a:latin typeface="Aleo" panose="020F0502020204030203" pitchFamily="34" charset="0"/>
              </a:rPr>
              <a:t>Entrada</a:t>
            </a:r>
            <a:endParaRPr lang="pt-BR" sz="2000" dirty="0" smtClean="0">
              <a:latin typeface="Aleo" panose="020F0502020204030203" pitchFamily="34" charset="0"/>
            </a:endParaRPr>
          </a:p>
        </p:txBody>
      </p:sp>
      <p:sp>
        <p:nvSpPr>
          <p:cNvPr id="35" name="CaixaDeTexto 34"/>
          <p:cNvSpPr txBox="1"/>
          <p:nvPr/>
        </p:nvSpPr>
        <p:spPr>
          <a:xfrm>
            <a:off x="5333930" y="4422702"/>
            <a:ext cx="2440699" cy="542714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dirty="0" smtClean="0">
                <a:latin typeface="Aleo" panose="020F0502020204030203" pitchFamily="34" charset="0"/>
              </a:rPr>
              <a:t>Resultado</a:t>
            </a:r>
            <a:endParaRPr lang="pt-BR" sz="2000" dirty="0" smtClean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62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ixaDeTexto 21"/>
          <p:cNvSpPr txBox="1"/>
          <p:nvPr/>
        </p:nvSpPr>
        <p:spPr>
          <a:xfrm>
            <a:off x="6823394" y="1050675"/>
            <a:ext cx="1218192" cy="4575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3200" dirty="0" smtClean="0">
                <a:solidFill>
                  <a:srgbClr val="187792"/>
                </a:solidFill>
                <a:latin typeface="Aleo" panose="020F0502020204030203" pitchFamily="34" charset="0"/>
              </a:rPr>
              <a:t>????</a:t>
            </a:r>
            <a:endParaRPr lang="pt-BR" sz="3200" dirty="0" smtClean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313899" y="2045016"/>
            <a:ext cx="2902289" cy="125952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22</a:t>
            </a:fld>
            <a:endParaRPr lang="pt-BR"/>
          </a:p>
        </p:txBody>
      </p:sp>
      <p:pic>
        <p:nvPicPr>
          <p:cNvPr id="2056" name="Picture 8" descr="http://charlezine.com.br/wp-content/uploads/2012/11/elefante-indiano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386" y="2392100"/>
            <a:ext cx="709544" cy="512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http://www.brasilescola.com/upload/e/image/avestruz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6878" y="2132929"/>
            <a:ext cx="725361" cy="88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http://www.schleichbrasil.com.br/_uploads/produtos/1s9hu-girafa-femea-14320-g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153" y="2163670"/>
            <a:ext cx="834454" cy="834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278256" y="2793056"/>
            <a:ext cx="1218192" cy="4575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1600" dirty="0" smtClean="0">
                <a:latin typeface="Aleo" panose="020F0502020204030203" pitchFamily="34" charset="0"/>
              </a:rPr>
              <a:t>Elefante</a:t>
            </a:r>
            <a:endParaRPr lang="pt-BR" sz="1600" dirty="0" smtClean="0">
              <a:latin typeface="Aleo" panose="020F0502020204030203" pitchFamily="34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1155483" y="2795256"/>
            <a:ext cx="1218192" cy="4575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1600" dirty="0" smtClean="0">
                <a:latin typeface="Aleo" panose="020F0502020204030203" pitchFamily="34" charset="0"/>
              </a:rPr>
              <a:t>Avestruz</a:t>
            </a:r>
            <a:endParaRPr lang="pt-BR" sz="1600" dirty="0" smtClean="0">
              <a:latin typeface="Aleo" panose="020F0502020204030203" pitchFamily="34" charset="0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1997996" y="2847009"/>
            <a:ext cx="1218192" cy="4575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1600" dirty="0" smtClean="0">
                <a:latin typeface="Aleo" panose="020F0502020204030203" pitchFamily="34" charset="0"/>
              </a:rPr>
              <a:t>Girafa</a:t>
            </a:r>
            <a:endParaRPr lang="pt-BR" sz="1600" dirty="0" smtClean="0">
              <a:latin typeface="Aleo" panose="020F0502020204030203" pitchFamily="34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244049" y="1586651"/>
            <a:ext cx="3045251" cy="4572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pt-BR" sz="2000" dirty="0" smtClean="0">
                <a:latin typeface="Aleo" panose="020F0502020204030203" pitchFamily="34" charset="0"/>
              </a:rPr>
              <a:t>Conjunto de treinamento</a:t>
            </a:r>
            <a:endParaRPr lang="pt-BR" sz="2000" dirty="0" smtClean="0">
              <a:latin typeface="Aleo" panose="020F0502020204030203" pitchFamily="34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2809762" y="5137152"/>
            <a:ext cx="3451451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4000" b="1" dirty="0" smtClean="0">
                <a:latin typeface="Aleo" panose="020F0502020204030203" pitchFamily="34" charset="0"/>
              </a:rPr>
              <a:t>Classificador</a:t>
            </a:r>
            <a:endParaRPr lang="pt-BR" sz="4000" b="1" dirty="0" smtClean="0">
              <a:latin typeface="Aleo" panose="020F0502020204030203" pitchFamily="34" charset="0"/>
            </a:endParaRPr>
          </a:p>
        </p:txBody>
      </p:sp>
      <p:cxnSp>
        <p:nvCxnSpPr>
          <p:cNvPr id="13" name="Conector de seta reta 12"/>
          <p:cNvCxnSpPr/>
          <p:nvPr/>
        </p:nvCxnSpPr>
        <p:spPr>
          <a:xfrm>
            <a:off x="2216618" y="3773261"/>
            <a:ext cx="1208754" cy="1190626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/>
          <p:cNvCxnSpPr/>
          <p:nvPr/>
        </p:nvCxnSpPr>
        <p:spPr>
          <a:xfrm flipV="1">
            <a:off x="5404028" y="3880014"/>
            <a:ext cx="1229001" cy="1169210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Espaço Reservado para Conteúdo 2"/>
          <p:cNvSpPr>
            <a:spLocks noGrp="1"/>
          </p:cNvSpPr>
          <p:nvPr>
            <p:ph idx="1"/>
          </p:nvPr>
        </p:nvSpPr>
        <p:spPr>
          <a:xfrm>
            <a:off x="398729" y="450666"/>
            <a:ext cx="5742763" cy="73365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Classificação (supervisionada)</a:t>
            </a: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4" name="CaixaDeTexto 23"/>
          <p:cNvSpPr txBox="1"/>
          <p:nvPr/>
        </p:nvSpPr>
        <p:spPr>
          <a:xfrm>
            <a:off x="1023240" y="4257165"/>
            <a:ext cx="2440699" cy="542714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dirty="0" smtClean="0">
                <a:latin typeface="Aleo" panose="020F0502020204030203" pitchFamily="34" charset="0"/>
              </a:rPr>
              <a:t>Entrada</a:t>
            </a:r>
            <a:endParaRPr lang="pt-BR" sz="2000" dirty="0" smtClean="0">
              <a:latin typeface="Aleo" panose="020F0502020204030203" pitchFamily="34" charset="0"/>
            </a:endParaRPr>
          </a:p>
        </p:txBody>
      </p:sp>
      <p:sp>
        <p:nvSpPr>
          <p:cNvPr id="35" name="CaixaDeTexto 34"/>
          <p:cNvSpPr txBox="1"/>
          <p:nvPr/>
        </p:nvSpPr>
        <p:spPr>
          <a:xfrm>
            <a:off x="5333930" y="4422702"/>
            <a:ext cx="2440699" cy="542714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dirty="0" smtClean="0">
                <a:latin typeface="Aleo" panose="020F0502020204030203" pitchFamily="34" charset="0"/>
              </a:rPr>
              <a:t>Resultado</a:t>
            </a:r>
            <a:endParaRPr lang="pt-BR" sz="2000" dirty="0" smtClean="0">
              <a:latin typeface="Aleo" panose="020F0502020204030203" pitchFamily="34" charset="0"/>
            </a:endParaRPr>
          </a:p>
        </p:txBody>
      </p:sp>
      <p:pic>
        <p:nvPicPr>
          <p:cNvPr id="3074" name="Picture 2" descr="http://fc04.deviantart.net/fs71/i/2012/234/3/0/done_zebra_pre_cut_by_buckaroo_stock-d5c0uky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8325" y="1630193"/>
            <a:ext cx="3241246" cy="2157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aixaDeTexto 20"/>
          <p:cNvSpPr txBox="1"/>
          <p:nvPr/>
        </p:nvSpPr>
        <p:spPr>
          <a:xfrm>
            <a:off x="7487039" y="-627"/>
            <a:ext cx="1658211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Exemplo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308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2" name="Picture 14" descr="http://www.brasilescola.com/upload/e/image/avestruz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883" y="2756172"/>
            <a:ext cx="1095708" cy="1329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charlezine.com.br/wp-content/uploads/2012/11/elefante-indian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079" y="4293549"/>
            <a:ext cx="1364944" cy="985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static.hsw.com.br/gif/elefantes-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3386" y="3773191"/>
            <a:ext cx="1287023" cy="1930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23</a:t>
            </a:fld>
            <a:endParaRPr lang="pt-BR"/>
          </a:p>
        </p:txBody>
      </p:sp>
      <p:pic>
        <p:nvPicPr>
          <p:cNvPr id="2064" name="Picture 16" descr="http://www.schleichbrasil.com.br/_uploads/produtos/1s9hu-girafa-femea-14320-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2465" y="1642601"/>
            <a:ext cx="1261101" cy="1261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Espaço Reservado para Conteúdo 2"/>
          <p:cNvSpPr>
            <a:spLocks noGrp="1"/>
          </p:cNvSpPr>
          <p:nvPr>
            <p:ph idx="1"/>
          </p:nvPr>
        </p:nvSpPr>
        <p:spPr>
          <a:xfrm>
            <a:off x="398729" y="450666"/>
            <a:ext cx="5742763" cy="7336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Agrupamento</a:t>
            </a:r>
            <a:endParaRPr lang="pt-BR" sz="3200" dirty="0">
              <a:latin typeface="Aleo" panose="020F0502020204030203" pitchFamily="34" charset="0"/>
            </a:endParaRPr>
          </a:p>
        </p:txBody>
      </p:sp>
      <p:pic>
        <p:nvPicPr>
          <p:cNvPr id="20" name="Picture 2" descr="http://fc04.deviantart.net/fs71/i/2012/234/3/0/done_zebra_pre_cut_by_buckaroo_stock-d5c0uky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134" y="2637320"/>
            <a:ext cx="1256028" cy="835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s://encrypted-tbn3.gstatic.com/images?q=tbn:ANd9GcQL2hFzAhsUlflMSx6IqnOIU7HEf7AglLsnBkVD1j7b2TdRzSq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09" y="2830171"/>
            <a:ext cx="674356" cy="1183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aixaDeTexto 26"/>
          <p:cNvSpPr txBox="1"/>
          <p:nvPr/>
        </p:nvSpPr>
        <p:spPr>
          <a:xfrm>
            <a:off x="7487039" y="-627"/>
            <a:ext cx="1658211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Exemplo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110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static.hsw.com.br/gif/elefantes-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3386" y="3773191"/>
            <a:ext cx="1287023" cy="1930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http://www.schleichbrasil.com.br/_uploads/produtos/1s9hu-girafa-femea-14320-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2465" y="1642601"/>
            <a:ext cx="1261101" cy="1261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s://encrypted-tbn3.gstatic.com/images?q=tbn:ANd9GcQL2hFzAhsUlflMSx6IqnOIU7HEf7AglLsnBkVD1j7b2TdRzSq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09" y="2830171"/>
            <a:ext cx="674356" cy="1183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http://www.brasilescola.com/upload/e/image/avestruz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883" y="2756172"/>
            <a:ext cx="1095708" cy="1329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charlezine.com.br/wp-content/uploads/2012/11/elefante-indiano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079" y="4293549"/>
            <a:ext cx="1364944" cy="985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ipse 4"/>
          <p:cNvSpPr/>
          <p:nvPr/>
        </p:nvSpPr>
        <p:spPr>
          <a:xfrm>
            <a:off x="1694243" y="3983715"/>
            <a:ext cx="4763707" cy="1538514"/>
          </a:xfrm>
          <a:prstGeom prst="ellipse">
            <a:avLst/>
          </a:prstGeom>
          <a:noFill/>
          <a:ln w="19050">
            <a:solidFill>
              <a:srgbClr val="18779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24</a:t>
            </a:fld>
            <a:endParaRPr lang="pt-BR"/>
          </a:p>
        </p:txBody>
      </p:sp>
      <p:sp>
        <p:nvSpPr>
          <p:cNvPr id="29" name="Espaço Reservado para Conteúdo 2"/>
          <p:cNvSpPr>
            <a:spLocks noGrp="1"/>
          </p:cNvSpPr>
          <p:nvPr>
            <p:ph idx="1"/>
          </p:nvPr>
        </p:nvSpPr>
        <p:spPr>
          <a:xfrm>
            <a:off x="398729" y="450666"/>
            <a:ext cx="5742763" cy="7336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Agrupamento</a:t>
            </a: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6" name="Elipse 5"/>
          <p:cNvSpPr/>
          <p:nvPr/>
        </p:nvSpPr>
        <p:spPr>
          <a:xfrm rot="19368958">
            <a:off x="3974037" y="1177751"/>
            <a:ext cx="1436320" cy="3129329"/>
          </a:xfrm>
          <a:prstGeom prst="ellipse">
            <a:avLst/>
          </a:prstGeom>
          <a:noFill/>
          <a:ln w="19050">
            <a:solidFill>
              <a:srgbClr val="18779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/>
          <p:cNvSpPr/>
          <p:nvPr/>
        </p:nvSpPr>
        <p:spPr>
          <a:xfrm>
            <a:off x="2332299" y="2774127"/>
            <a:ext cx="1876876" cy="1329744"/>
          </a:xfrm>
          <a:prstGeom prst="ellipse">
            <a:avLst/>
          </a:prstGeom>
          <a:noFill/>
          <a:ln w="19050">
            <a:solidFill>
              <a:srgbClr val="18779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Elipse 25"/>
          <p:cNvSpPr/>
          <p:nvPr/>
        </p:nvSpPr>
        <p:spPr>
          <a:xfrm>
            <a:off x="5128549" y="2239739"/>
            <a:ext cx="2041508" cy="1380434"/>
          </a:xfrm>
          <a:prstGeom prst="ellipse">
            <a:avLst/>
          </a:prstGeom>
          <a:noFill/>
          <a:ln w="19050">
            <a:solidFill>
              <a:srgbClr val="18779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7487039" y="-627"/>
            <a:ext cx="1658211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Exemplo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22" name="Picture 2" descr="http://fc04.deviantart.net/fs71/i/2012/234/3/0/done_zebra_pre_cut_by_buckaroo_stock-d5c0uky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134" y="2637320"/>
            <a:ext cx="1256028" cy="835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34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25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63" y="1151933"/>
            <a:ext cx="3228769" cy="439324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0966" y="1151933"/>
            <a:ext cx="3424935" cy="4307926"/>
          </a:xfrm>
          <a:prstGeom prst="rect">
            <a:avLst/>
          </a:prstGeom>
        </p:spPr>
      </p:pic>
      <p:sp>
        <p:nvSpPr>
          <p:cNvPr id="7" name="Seta para a direita 6"/>
          <p:cNvSpPr/>
          <p:nvPr/>
        </p:nvSpPr>
        <p:spPr>
          <a:xfrm>
            <a:off x="4097447" y="2836143"/>
            <a:ext cx="978408" cy="8269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4581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26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506788" y="-627"/>
            <a:ext cx="163846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Objetivo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63" y="1151933"/>
            <a:ext cx="3228769" cy="439324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0966" y="1151933"/>
            <a:ext cx="3424935" cy="4307926"/>
          </a:xfrm>
          <a:prstGeom prst="rect">
            <a:avLst/>
          </a:prstGeom>
        </p:spPr>
      </p:pic>
      <p:sp>
        <p:nvSpPr>
          <p:cNvPr id="7" name="Seta para a direita 6"/>
          <p:cNvSpPr/>
          <p:nvPr/>
        </p:nvSpPr>
        <p:spPr>
          <a:xfrm>
            <a:off x="4097447" y="2836143"/>
            <a:ext cx="978408" cy="8269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lipse 2"/>
          <p:cNvSpPr/>
          <p:nvPr/>
        </p:nvSpPr>
        <p:spPr>
          <a:xfrm>
            <a:off x="5481070" y="1357530"/>
            <a:ext cx="2823685" cy="1586086"/>
          </a:xfrm>
          <a:prstGeom prst="ellipse">
            <a:avLst/>
          </a:prstGeom>
          <a:noFill/>
          <a:ln w="19050">
            <a:solidFill>
              <a:srgbClr val="C91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/>
          <p:cNvSpPr/>
          <p:nvPr/>
        </p:nvSpPr>
        <p:spPr>
          <a:xfrm rot="3219480">
            <a:off x="5865249" y="3574951"/>
            <a:ext cx="1977193" cy="1350148"/>
          </a:xfrm>
          <a:prstGeom prst="ellipse">
            <a:avLst/>
          </a:prstGeom>
          <a:noFill/>
          <a:ln w="19050">
            <a:solidFill>
              <a:srgbClr val="C91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/>
          <p:cNvSpPr/>
          <p:nvPr/>
        </p:nvSpPr>
        <p:spPr>
          <a:xfrm rot="3969973">
            <a:off x="6882403" y="3172031"/>
            <a:ext cx="1977193" cy="1180106"/>
          </a:xfrm>
          <a:prstGeom prst="ellipse">
            <a:avLst/>
          </a:prstGeom>
          <a:noFill/>
          <a:ln w="19050">
            <a:solidFill>
              <a:srgbClr val="C91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86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8606" y="2865873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pt-BR" sz="7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Solução</a:t>
            </a:r>
            <a:endParaRPr lang="pt-BR" sz="7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6" name="Fluxograma: Conector 5"/>
          <p:cNvSpPr/>
          <p:nvPr/>
        </p:nvSpPr>
        <p:spPr>
          <a:xfrm>
            <a:off x="1849582" y="2725828"/>
            <a:ext cx="1080000" cy="1080000"/>
          </a:xfrm>
          <a:prstGeom prst="flowChartConnector">
            <a:avLst/>
          </a:prstGeom>
          <a:solidFill>
            <a:srgbClr val="187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27</a:t>
            </a:fld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1925781" y="282012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6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76150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28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661890"/>
            <a:ext cx="8991600" cy="1560672"/>
          </a:xfrm>
          <a:prstGeom prst="rect">
            <a:avLst/>
          </a:prstGeom>
        </p:spPr>
      </p:pic>
      <p:sp>
        <p:nvSpPr>
          <p:cNvPr id="6" name="Chave dupla 5"/>
          <p:cNvSpPr/>
          <p:nvPr/>
        </p:nvSpPr>
        <p:spPr>
          <a:xfrm rot="16200000">
            <a:off x="2874979" y="-111047"/>
            <a:ext cx="1532375" cy="7025344"/>
          </a:xfrm>
          <a:prstGeom prst="bracePair">
            <a:avLst/>
          </a:prstGeom>
          <a:ln>
            <a:solidFill>
              <a:srgbClr val="1877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50800" y="2349688"/>
            <a:ext cx="7366597" cy="571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2566095" y="4268898"/>
            <a:ext cx="21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smtClean="0">
                <a:latin typeface="Aleo" panose="020F0502020204030203" pitchFamily="34" charset="0"/>
              </a:rPr>
              <a:t>Pré-processamento</a:t>
            </a:r>
            <a:endParaRPr lang="pt-BR" dirty="0">
              <a:latin typeface="Aleo" panose="020F0502020204030203" pitchFamily="34" charset="0"/>
            </a:endParaRPr>
          </a:p>
        </p:txBody>
      </p:sp>
      <p:sp>
        <p:nvSpPr>
          <p:cNvPr id="12" name="Espaço Reservado para Conteúdo 2"/>
          <p:cNvSpPr>
            <a:spLocks noGrp="1"/>
          </p:cNvSpPr>
          <p:nvPr>
            <p:ph idx="1"/>
          </p:nvPr>
        </p:nvSpPr>
        <p:spPr>
          <a:xfrm>
            <a:off x="101600" y="1911499"/>
            <a:ext cx="5060950" cy="5810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Arquitetura da biblioteca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34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29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616851" y="2441265"/>
            <a:ext cx="7886702" cy="1883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O primeiro passo é determinar o idioma utilizado na coleção de artigos.</a:t>
            </a:r>
            <a:endParaRPr lang="pt-BR" sz="3200" dirty="0" smtClean="0"/>
          </a:p>
        </p:txBody>
      </p:sp>
    </p:spTree>
    <p:extLst>
      <p:ext uri="{BB962C8B-B14F-4D97-AF65-F5344CB8AC3E}">
        <p14:creationId xmlns:p14="http://schemas.microsoft.com/office/powerpoint/2010/main" val="3459618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8606" y="2824308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pt-BR" sz="7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Introdução</a:t>
            </a:r>
            <a:endParaRPr lang="pt-BR" sz="7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</a:t>
            </a:fld>
            <a:endParaRPr lang="pt-BR"/>
          </a:p>
        </p:txBody>
      </p:sp>
      <p:sp>
        <p:nvSpPr>
          <p:cNvPr id="5" name="Fluxograma: Conector 4"/>
          <p:cNvSpPr/>
          <p:nvPr/>
        </p:nvSpPr>
        <p:spPr>
          <a:xfrm>
            <a:off x="1447793" y="2711973"/>
            <a:ext cx="1080000" cy="1080000"/>
          </a:xfrm>
          <a:prstGeom prst="flowChartConnector">
            <a:avLst/>
          </a:prstGeom>
          <a:solidFill>
            <a:srgbClr val="187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/>
          <p:cNvSpPr txBox="1"/>
          <p:nvPr/>
        </p:nvSpPr>
        <p:spPr>
          <a:xfrm>
            <a:off x="1496284" y="283397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6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24628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30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400" y="1993672"/>
            <a:ext cx="7886702" cy="3765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Detecção de idioma</a:t>
            </a:r>
          </a:p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Em si, é um problema de classificação de padrão, onde as classes são os idiomas existentes.</a:t>
            </a:r>
            <a:r>
              <a:rPr lang="pt-BR" sz="3200" dirty="0"/>
              <a:t/>
            </a:r>
            <a:br>
              <a:rPr lang="pt-BR" sz="3200" dirty="0"/>
            </a:br>
            <a:endParaRPr lang="pt-BR" sz="3200" dirty="0" smtClean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2501900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smtClean="0">
                <a:solidFill>
                  <a:srgbClr val="187792"/>
                </a:solidFill>
                <a:latin typeface="Aleo" panose="020F0502020204030203" pitchFamily="34" charset="0"/>
              </a:rPr>
              <a:t>1</a:t>
            </a:r>
            <a:endParaRPr lang="pt-BR" sz="180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67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31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175" y="1401425"/>
            <a:ext cx="9651191" cy="5022651"/>
          </a:xfrm>
          <a:prstGeom prst="rect">
            <a:avLst/>
          </a:prstGeom>
        </p:spPr>
      </p:pic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57628" y="600641"/>
            <a:ext cx="8280401" cy="6902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Método de n-grama</a:t>
            </a:r>
            <a:endParaRPr lang="pt-BR" sz="3200" dirty="0" smtClean="0"/>
          </a:p>
        </p:txBody>
      </p:sp>
    </p:spTree>
    <p:extLst>
      <p:ext uri="{BB962C8B-B14F-4D97-AF65-F5344CB8AC3E}">
        <p14:creationId xmlns:p14="http://schemas.microsoft.com/office/powerpoint/2010/main" val="414798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32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4" name="Seta para baixo 3"/>
          <p:cNvSpPr/>
          <p:nvPr/>
        </p:nvSpPr>
        <p:spPr>
          <a:xfrm>
            <a:off x="4284912" y="3727045"/>
            <a:ext cx="569475" cy="6206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2501900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1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5" name="Espaço Reservado para Conteúdo 2"/>
          <p:cNvSpPr txBox="1">
            <a:spLocks/>
          </p:cNvSpPr>
          <p:nvPr/>
        </p:nvSpPr>
        <p:spPr>
          <a:xfrm>
            <a:off x="3635374" y="4641918"/>
            <a:ext cx="1873251" cy="7442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6000" dirty="0" err="1" smtClean="0">
                <a:latin typeface="Aleo" panose="020F0502020204030203" pitchFamily="34" charset="0"/>
              </a:rPr>
              <a:t>pt</a:t>
            </a:r>
            <a:endParaRPr lang="pt-BR" sz="6000" dirty="0" smtClean="0"/>
          </a:p>
        </p:txBody>
      </p:sp>
      <p:pic>
        <p:nvPicPr>
          <p:cNvPr id="1026" name="Picture 2" descr="http://www.clker.com/cliparts/Y/j/x/k/3/a/curriculum-symbol-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255" y="1943103"/>
            <a:ext cx="758075" cy="105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http://www.clker.com/cliparts/Y/j/x/k/3/a/curriculum-symbol-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0613" y="1943103"/>
            <a:ext cx="758075" cy="105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Espaço Reservado para Conteúdo 2"/>
          <p:cNvSpPr txBox="1">
            <a:spLocks/>
          </p:cNvSpPr>
          <p:nvPr/>
        </p:nvSpPr>
        <p:spPr>
          <a:xfrm>
            <a:off x="2531447" y="2999205"/>
            <a:ext cx="557589" cy="231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 err="1" smtClean="0">
                <a:latin typeface="Aleo" panose="020F0502020204030203" pitchFamily="34" charset="0"/>
              </a:rPr>
              <a:t>pt</a:t>
            </a:r>
            <a:endParaRPr lang="pt-BR" sz="1600" dirty="0" smtClean="0"/>
          </a:p>
        </p:txBody>
      </p:sp>
      <p:sp>
        <p:nvSpPr>
          <p:cNvPr id="19" name="Espaço Reservado para Conteúdo 2"/>
          <p:cNvSpPr txBox="1">
            <a:spLocks/>
          </p:cNvSpPr>
          <p:nvPr/>
        </p:nvSpPr>
        <p:spPr>
          <a:xfrm>
            <a:off x="3444282" y="2999205"/>
            <a:ext cx="557589" cy="231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 err="1" smtClean="0">
                <a:latin typeface="Aleo" panose="020F0502020204030203" pitchFamily="34" charset="0"/>
              </a:rPr>
              <a:t>pt</a:t>
            </a:r>
            <a:endParaRPr lang="pt-BR" sz="1600" dirty="0" smtClean="0"/>
          </a:p>
        </p:txBody>
      </p:sp>
      <p:pic>
        <p:nvPicPr>
          <p:cNvPr id="20" name="Picture 2" descr="http://www.clker.com/cliparts/Y/j/x/k/3/a/curriculum-symbol-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357" y="1943103"/>
            <a:ext cx="758075" cy="105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Espaço Reservado para Conteúdo 2"/>
          <p:cNvSpPr txBox="1">
            <a:spLocks/>
          </p:cNvSpPr>
          <p:nvPr/>
        </p:nvSpPr>
        <p:spPr>
          <a:xfrm>
            <a:off x="4306026" y="2999205"/>
            <a:ext cx="557589" cy="231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 err="1" smtClean="0">
                <a:latin typeface="Aleo" panose="020F0502020204030203" pitchFamily="34" charset="0"/>
              </a:rPr>
              <a:t>en</a:t>
            </a:r>
            <a:endParaRPr lang="pt-BR" sz="1600" dirty="0" smtClean="0"/>
          </a:p>
        </p:txBody>
      </p:sp>
      <p:pic>
        <p:nvPicPr>
          <p:cNvPr id="22" name="Picture 2" descr="http://www.clker.com/cliparts/Y/j/x/k/3/a/curriculum-symbol-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6984" y="1943103"/>
            <a:ext cx="758075" cy="105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Espaço Reservado para Conteúdo 2"/>
          <p:cNvSpPr txBox="1">
            <a:spLocks/>
          </p:cNvSpPr>
          <p:nvPr/>
        </p:nvSpPr>
        <p:spPr>
          <a:xfrm>
            <a:off x="5210653" y="2999205"/>
            <a:ext cx="557589" cy="231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 err="1" smtClean="0">
                <a:latin typeface="Aleo" panose="020F0502020204030203" pitchFamily="34" charset="0"/>
              </a:rPr>
              <a:t>pt</a:t>
            </a:r>
            <a:endParaRPr lang="pt-BR" sz="1600" dirty="0" smtClean="0"/>
          </a:p>
        </p:txBody>
      </p:sp>
      <p:pic>
        <p:nvPicPr>
          <p:cNvPr id="24" name="Picture 2" descr="http://www.clker.com/cliparts/Y/j/x/k/3/a/curriculum-symbol-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611" y="1956682"/>
            <a:ext cx="758075" cy="105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Espaço Reservado para Conteúdo 2"/>
          <p:cNvSpPr txBox="1">
            <a:spLocks/>
          </p:cNvSpPr>
          <p:nvPr/>
        </p:nvSpPr>
        <p:spPr>
          <a:xfrm>
            <a:off x="6115280" y="3012784"/>
            <a:ext cx="557589" cy="231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 smtClean="0">
                <a:latin typeface="Aleo" panose="020F0502020204030203" pitchFamily="34" charset="0"/>
              </a:rPr>
              <a:t>es</a:t>
            </a:r>
            <a:endParaRPr lang="pt-BR" sz="1600" dirty="0" smtClean="0"/>
          </a:p>
        </p:txBody>
      </p:sp>
    </p:spTree>
    <p:extLst>
      <p:ext uri="{BB962C8B-B14F-4D97-AF65-F5344CB8AC3E}">
        <p14:creationId xmlns:p14="http://schemas.microsoft.com/office/powerpoint/2010/main" val="292742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33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2501900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1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5" name="Espaço Reservado para Conteúdo 2"/>
          <p:cNvSpPr txBox="1">
            <a:spLocks/>
          </p:cNvSpPr>
          <p:nvPr/>
        </p:nvSpPr>
        <p:spPr>
          <a:xfrm>
            <a:off x="2172524" y="1976677"/>
            <a:ext cx="3564599" cy="25953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Atualmente:</a:t>
            </a:r>
            <a:endParaRPr lang="pt-BR" sz="3200" dirty="0" smtClean="0">
              <a:latin typeface="Aleo" panose="020F050202020403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pt-BR" sz="3200" dirty="0" smtClean="0">
                <a:latin typeface="Aleo" panose="020F0502020204030203" pitchFamily="34" charset="0"/>
              </a:rPr>
              <a:t>Portugu</a:t>
            </a:r>
            <a:r>
              <a:rPr lang="pt-BR" sz="3200" dirty="0" smtClean="0">
                <a:latin typeface="Aleo" panose="020F0502020204030203" pitchFamily="34" charset="0"/>
              </a:rPr>
              <a:t>ês (</a:t>
            </a:r>
            <a:r>
              <a:rPr lang="pt-BR" sz="3200" dirty="0" err="1" smtClean="0">
                <a:latin typeface="Aleo" panose="020F0502020204030203" pitchFamily="34" charset="0"/>
              </a:rPr>
              <a:t>pt</a:t>
            </a:r>
            <a:r>
              <a:rPr lang="pt-BR" sz="3200" dirty="0" smtClean="0">
                <a:latin typeface="Aleo" panose="020F0502020204030203" pitchFamily="34" charset="0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dirty="0" smtClean="0">
                <a:latin typeface="Aleo" panose="020F0502020204030203" pitchFamily="34" charset="0"/>
              </a:rPr>
              <a:t>Inglês (</a:t>
            </a:r>
            <a:r>
              <a:rPr lang="pt-BR" sz="3200" dirty="0" err="1" smtClean="0">
                <a:latin typeface="Aleo" panose="020F0502020204030203" pitchFamily="34" charset="0"/>
              </a:rPr>
              <a:t>en</a:t>
            </a:r>
            <a:r>
              <a:rPr lang="pt-BR" sz="3200" dirty="0" smtClean="0">
                <a:latin typeface="Aleo" panose="020F0502020204030203" pitchFamily="34" charset="0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dirty="0" smtClean="0">
                <a:latin typeface="Aleo" panose="020F0502020204030203" pitchFamily="34" charset="0"/>
              </a:rPr>
              <a:t>Espanhol (es)</a:t>
            </a:r>
          </a:p>
        </p:txBody>
      </p:sp>
    </p:spTree>
    <p:extLst>
      <p:ext uri="{BB962C8B-B14F-4D97-AF65-F5344CB8AC3E}">
        <p14:creationId xmlns:p14="http://schemas.microsoft.com/office/powerpoint/2010/main" val="141366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34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739" y="1994400"/>
            <a:ext cx="7886702" cy="3654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err="1" smtClean="0">
                <a:solidFill>
                  <a:srgbClr val="187792"/>
                </a:solidFill>
                <a:latin typeface="Aleo" panose="020F0502020204030203" pitchFamily="34" charset="0"/>
              </a:rPr>
              <a:t>Tokenização</a:t>
            </a:r>
            <a:endParaRPr lang="pt-BR" sz="3200" b="1" dirty="0" smtClean="0">
              <a:solidFill>
                <a:srgbClr val="187792"/>
              </a:solidFill>
              <a:latin typeface="Aleo" panose="020F0502020204030203" pitchFamily="34" charset="0"/>
            </a:endParaRPr>
          </a:p>
          <a:p>
            <a:pPr marL="0" indent="0">
              <a:buNone/>
            </a:pPr>
            <a:r>
              <a:rPr lang="pt-BR" sz="3200" dirty="0">
                <a:latin typeface="Aleo" panose="020F0502020204030203" pitchFamily="34" charset="0"/>
              </a:rPr>
              <a:t>Segmenta os textos em </a:t>
            </a:r>
            <a:r>
              <a:rPr lang="pt-BR" sz="3200" dirty="0" smtClean="0">
                <a:latin typeface="Aleo" panose="020F0502020204030203" pitchFamily="34" charset="0"/>
              </a:rPr>
              <a:t>palavras.</a:t>
            </a:r>
            <a:r>
              <a:rPr lang="pt-BR" sz="3200" dirty="0">
                <a:latin typeface="Aleo" panose="020F0502020204030203" pitchFamily="34" charset="0"/>
              </a:rPr>
              <a:t/>
            </a:r>
            <a:br>
              <a:rPr lang="pt-BR" sz="3200" dirty="0">
                <a:latin typeface="Aleo" panose="020F0502020204030203" pitchFamily="34" charset="0"/>
              </a:rPr>
            </a:br>
            <a:r>
              <a:rPr lang="pt-BR" sz="3200" dirty="0"/>
              <a:t/>
            </a:r>
            <a:br>
              <a:rPr lang="pt-BR" sz="3200" dirty="0"/>
            </a:br>
            <a:endParaRPr lang="pt-BR" sz="3200" dirty="0">
              <a:latin typeface="Aleo" panose="020F0502020204030203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970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35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428168" y="1851305"/>
            <a:ext cx="8280401" cy="1158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O crescimento da economia não abrange só os mercados do Médio Oriente – mas também os mercados globais, sobretudo os emergentes...</a:t>
            </a:r>
          </a:p>
        </p:txBody>
      </p:sp>
      <p:sp>
        <p:nvSpPr>
          <p:cNvPr id="4" name="Seta para baixo 3"/>
          <p:cNvSpPr/>
          <p:nvPr/>
        </p:nvSpPr>
        <p:spPr>
          <a:xfrm>
            <a:off x="4096654" y="3397613"/>
            <a:ext cx="943428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420909" y="4630785"/>
            <a:ext cx="8280401" cy="1158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O / crescimento / da / economia / não / abrange / só / os / mercados / do / Médio / Oriente / – / mas / também / os / mercados / globais / , / sobretudo / os / emergentes / ... /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089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36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616851" y="2441265"/>
            <a:ext cx="7886702" cy="1883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Porém não é tão trivial assim...</a:t>
            </a:r>
            <a:endParaRPr lang="pt-BR" sz="3200" dirty="0" smtClean="0"/>
          </a:p>
        </p:txBody>
      </p:sp>
    </p:spTree>
    <p:extLst>
      <p:ext uri="{BB962C8B-B14F-4D97-AF65-F5344CB8AC3E}">
        <p14:creationId xmlns:p14="http://schemas.microsoft.com/office/powerpoint/2010/main" val="338107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37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739" y="1721441"/>
            <a:ext cx="8199508" cy="599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Como lidar com palavras compostas?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500739" y="2806994"/>
            <a:ext cx="8280401" cy="9716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smtClean="0"/>
              <a:t>(...) O </a:t>
            </a:r>
            <a:r>
              <a:rPr lang="pt-BR" sz="2000" b="1" dirty="0"/>
              <a:t>vice-presidente</a:t>
            </a:r>
            <a:r>
              <a:rPr lang="pt-BR" sz="2000" dirty="0"/>
              <a:t> </a:t>
            </a:r>
            <a:r>
              <a:rPr lang="pt-BR" sz="2000" dirty="0" smtClean="0"/>
              <a:t>da Intel disse que o futuro está na interação </a:t>
            </a:r>
            <a:endParaRPr lang="pt-BR" sz="2000" b="1" dirty="0" smtClean="0"/>
          </a:p>
          <a:p>
            <a:pPr marL="0" indent="0">
              <a:buNone/>
            </a:pPr>
            <a:r>
              <a:rPr lang="pt-BR" sz="2000" b="1" dirty="0" smtClean="0"/>
              <a:t>homem-computador</a:t>
            </a:r>
            <a:r>
              <a:rPr lang="pt-BR" sz="2000" dirty="0" smtClean="0"/>
              <a:t> (...)</a:t>
            </a:r>
          </a:p>
        </p:txBody>
      </p:sp>
    </p:spTree>
    <p:extLst>
      <p:ext uri="{BB962C8B-B14F-4D97-AF65-F5344CB8AC3E}">
        <p14:creationId xmlns:p14="http://schemas.microsoft.com/office/powerpoint/2010/main" val="21053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38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739" y="1721441"/>
            <a:ext cx="8199508" cy="599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Como lidar com palavras compostas?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500739" y="2806994"/>
            <a:ext cx="8280401" cy="9716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smtClean="0"/>
              <a:t>(...) O </a:t>
            </a:r>
            <a:r>
              <a:rPr lang="pt-BR" sz="2000" b="1" dirty="0"/>
              <a:t>vice-presidente</a:t>
            </a:r>
            <a:r>
              <a:rPr lang="pt-BR" sz="2000" dirty="0"/>
              <a:t> </a:t>
            </a:r>
            <a:r>
              <a:rPr lang="pt-BR" sz="2000" dirty="0" smtClean="0"/>
              <a:t>da Intel disse que o futuro está na interação </a:t>
            </a:r>
            <a:endParaRPr lang="pt-BR" sz="2000" b="1" dirty="0" smtClean="0"/>
          </a:p>
          <a:p>
            <a:pPr marL="0" indent="0">
              <a:buNone/>
            </a:pPr>
            <a:r>
              <a:rPr lang="pt-BR" sz="2000" b="1" dirty="0" smtClean="0"/>
              <a:t>homem-computador</a:t>
            </a:r>
            <a:r>
              <a:rPr lang="pt-BR" sz="2000" dirty="0" smtClean="0"/>
              <a:t> (...)</a:t>
            </a:r>
          </a:p>
        </p:txBody>
      </p:sp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472246" y="4127684"/>
            <a:ext cx="8199508" cy="24210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“vice-presidente”</a:t>
            </a: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ou </a:t>
            </a: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“vice” / “-” / “presidente”</a:t>
            </a:r>
          </a:p>
        </p:txBody>
      </p:sp>
    </p:spTree>
    <p:extLst>
      <p:ext uri="{BB962C8B-B14F-4D97-AF65-F5344CB8AC3E}">
        <p14:creationId xmlns:p14="http://schemas.microsoft.com/office/powerpoint/2010/main" val="419471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39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739" y="1721441"/>
            <a:ext cx="8199508" cy="599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Como lidar com palavras compostas?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348353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2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500739" y="2806994"/>
            <a:ext cx="8280401" cy="9716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smtClean="0"/>
              <a:t>(...) O </a:t>
            </a:r>
            <a:r>
              <a:rPr lang="pt-BR" sz="2000" b="1" dirty="0"/>
              <a:t>vice-presidente</a:t>
            </a:r>
            <a:r>
              <a:rPr lang="pt-BR" sz="2000" dirty="0"/>
              <a:t> </a:t>
            </a:r>
            <a:r>
              <a:rPr lang="pt-BR" sz="2000" dirty="0" smtClean="0"/>
              <a:t>da Intel disse que o futuro está na interação </a:t>
            </a:r>
            <a:endParaRPr lang="pt-BR" sz="2000" b="1" dirty="0" smtClean="0"/>
          </a:p>
          <a:p>
            <a:pPr marL="0" indent="0">
              <a:buNone/>
            </a:pPr>
            <a:r>
              <a:rPr lang="pt-BR" sz="2000" b="1" dirty="0" smtClean="0"/>
              <a:t>homem-computador</a:t>
            </a:r>
            <a:r>
              <a:rPr lang="pt-BR" sz="2000" dirty="0" smtClean="0"/>
              <a:t> (...)</a:t>
            </a:r>
          </a:p>
        </p:txBody>
      </p:sp>
      <p:sp>
        <p:nvSpPr>
          <p:cNvPr id="11" name="Espaço Reservado para Conteúdo 2"/>
          <p:cNvSpPr txBox="1">
            <a:spLocks/>
          </p:cNvSpPr>
          <p:nvPr/>
        </p:nvSpPr>
        <p:spPr>
          <a:xfrm>
            <a:off x="472246" y="4127684"/>
            <a:ext cx="8199508" cy="24210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“homem-computador”</a:t>
            </a: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ou </a:t>
            </a: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“homem” / “-” / “computador”</a:t>
            </a:r>
          </a:p>
        </p:txBody>
      </p:sp>
    </p:spTree>
    <p:extLst>
      <p:ext uri="{BB962C8B-B14F-4D97-AF65-F5344CB8AC3E}">
        <p14:creationId xmlns:p14="http://schemas.microsoft.com/office/powerpoint/2010/main" val="1662438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</a:t>
            </a:fld>
            <a:endParaRPr lang="pt-BR"/>
          </a:p>
        </p:txBody>
      </p:sp>
      <p:pic>
        <p:nvPicPr>
          <p:cNvPr id="1026" name="Picture 2" descr="http://www.meetinireland.com/BusinessTourism/media/main_site/Blog/EUCHARISTIC-CONGRESS---Fam-trip-in-Trinit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4584" y="-23742"/>
            <a:ext cx="10291941" cy="686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-162838" y="4202317"/>
            <a:ext cx="9370195" cy="1697441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0" y="4001294"/>
            <a:ext cx="9207357" cy="19986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dirty="0" smtClean="0">
                <a:solidFill>
                  <a:schemeClr val="bg1"/>
                </a:solidFill>
                <a:latin typeface="Aleo" panose="020F0502020204030203" pitchFamily="34" charset="0"/>
              </a:rPr>
              <a:t>A tarefa de classificar e </a:t>
            </a:r>
            <a:r>
              <a:rPr lang="pt-BR" sz="5400" dirty="0" smtClean="0">
                <a:solidFill>
                  <a:srgbClr val="187792"/>
                </a:solidFill>
                <a:latin typeface="Aleo" panose="020F0502020204030203" pitchFamily="34" charset="0"/>
              </a:rPr>
              <a:t>agrupar</a:t>
            </a:r>
            <a:r>
              <a:rPr lang="pt-BR" sz="3200" dirty="0" smtClean="0">
                <a:solidFill>
                  <a:schemeClr val="bg1"/>
                </a:solidFill>
                <a:latin typeface="Aleo" panose="020F0502020204030203" pitchFamily="34" charset="0"/>
              </a:rPr>
              <a:t> documentos textuais remonta desde a antiguidade.</a:t>
            </a:r>
          </a:p>
        </p:txBody>
      </p:sp>
    </p:spTree>
    <p:extLst>
      <p:ext uri="{BB962C8B-B14F-4D97-AF65-F5344CB8AC3E}">
        <p14:creationId xmlns:p14="http://schemas.microsoft.com/office/powerpoint/2010/main" val="372560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40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683990" y="4858841"/>
            <a:ext cx="8091261" cy="1438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pt-BR" sz="3200" dirty="0" smtClean="0">
              <a:latin typeface="Aleo" panose="020F0502020204030203" pitchFamily="34" charset="0"/>
            </a:endParaRPr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07999" y="1994400"/>
            <a:ext cx="7886702" cy="28770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Limpeza</a:t>
            </a:r>
          </a:p>
          <a:p>
            <a:pPr marL="0" indent="0">
              <a:buNone/>
            </a:pPr>
            <a:r>
              <a:rPr lang="pt-BR" sz="3500" dirty="0">
                <a:latin typeface="Aleo" panose="020F0502020204030203" pitchFamily="34" charset="0"/>
              </a:rPr>
              <a:t>Remove </a:t>
            </a:r>
            <a:r>
              <a:rPr lang="pt-BR" sz="3500" dirty="0" smtClean="0">
                <a:latin typeface="Aleo" panose="020F0502020204030203" pitchFamily="34" charset="0"/>
              </a:rPr>
              <a:t>as </a:t>
            </a:r>
            <a:r>
              <a:rPr lang="pt-BR" sz="3500" dirty="0">
                <a:latin typeface="Aleo" panose="020F0502020204030203" pitchFamily="34" charset="0"/>
              </a:rPr>
              <a:t>palavras </a:t>
            </a:r>
            <a:r>
              <a:rPr lang="pt-BR" sz="3500" dirty="0" smtClean="0">
                <a:latin typeface="Aleo" panose="020F0502020204030203" pitchFamily="34" charset="0"/>
              </a:rPr>
              <a:t>que possuem </a:t>
            </a:r>
            <a:r>
              <a:rPr lang="pt-BR" sz="3500" dirty="0">
                <a:latin typeface="Aleo" panose="020F0502020204030203" pitchFamily="34" charset="0"/>
              </a:rPr>
              <a:t>pouca relevância no </a:t>
            </a:r>
            <a:r>
              <a:rPr lang="pt-BR" sz="3500" dirty="0" smtClean="0">
                <a:latin typeface="Aleo" panose="020F0502020204030203" pitchFamily="34" charset="0"/>
              </a:rPr>
              <a:t>texto.</a:t>
            </a:r>
            <a:r>
              <a:rPr lang="pt-BR" sz="3200" dirty="0"/>
              <a:t/>
            </a:r>
            <a:br>
              <a:rPr lang="pt-BR" sz="3200" dirty="0"/>
            </a:br>
            <a:r>
              <a:rPr lang="pt-BR" sz="3200" dirty="0"/>
              <a:t/>
            </a:r>
            <a:br>
              <a:rPr lang="pt-BR" sz="3200" dirty="0"/>
            </a:br>
            <a:endParaRPr lang="pt-BR" sz="3200" dirty="0">
              <a:latin typeface="Aleo" panose="020F0502020204030203" pitchFamily="34" charset="0"/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442482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3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1330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41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428168" y="1851305"/>
            <a:ext cx="8280401" cy="1158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O / crescimento / da / economia / não / abrange / só / os / mercados / do / Médio / Oriente / – / mas / também / os / mercados / globais / , / sobretudo / os / emergentes / ... /</a:t>
            </a:r>
          </a:p>
        </p:txBody>
      </p:sp>
      <p:sp>
        <p:nvSpPr>
          <p:cNvPr id="4" name="Seta para baixo 3"/>
          <p:cNvSpPr/>
          <p:nvPr/>
        </p:nvSpPr>
        <p:spPr>
          <a:xfrm>
            <a:off x="4096654" y="3397613"/>
            <a:ext cx="943428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420909" y="4643311"/>
            <a:ext cx="8280401" cy="893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crescimento / economia / abrange / mercados / Médio / Oriente / mercados / globais/ emergentes /</a:t>
            </a: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3" name="Espaço Reservado para Conteúdo 2"/>
          <p:cNvSpPr txBox="1">
            <a:spLocks/>
          </p:cNvSpPr>
          <p:nvPr/>
        </p:nvSpPr>
        <p:spPr>
          <a:xfrm>
            <a:off x="442482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3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29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42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500739" y="1994400"/>
            <a:ext cx="7886702" cy="28770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err="1" smtClean="0">
                <a:solidFill>
                  <a:srgbClr val="187792"/>
                </a:solidFill>
                <a:latin typeface="Aleo" panose="020F0502020204030203" pitchFamily="34" charset="0"/>
              </a:rPr>
              <a:t>Stemming</a:t>
            </a:r>
            <a:endParaRPr lang="pt-BR" sz="3200" b="1" dirty="0" smtClean="0">
              <a:solidFill>
                <a:srgbClr val="187792"/>
              </a:solidFill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3200" dirty="0" smtClean="0">
                <a:latin typeface="Aleo" panose="020F0502020204030203" pitchFamily="34" charset="0"/>
              </a:rPr>
              <a:t>Unifica formas variantes de palavras que possuem o mesmo significado.</a:t>
            </a:r>
            <a:endParaRPr lang="pt-BR" sz="3200" dirty="0">
              <a:latin typeface="Aleo" panose="020F0502020204030203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36611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4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92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43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2142669" y="1970380"/>
            <a:ext cx="4858661" cy="28770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3200" dirty="0">
                <a:latin typeface="Aleo" panose="020F0502020204030203" pitchFamily="34" charset="0"/>
              </a:rPr>
              <a:t>e</a:t>
            </a:r>
            <a:r>
              <a:rPr lang="pt-BR" sz="3200" dirty="0" smtClean="0">
                <a:latin typeface="Aleo" panose="020F0502020204030203" pitchFamily="34" charset="0"/>
              </a:rPr>
              <a:t>conômico   =&gt;  </a:t>
            </a:r>
            <a:r>
              <a:rPr lang="pt-BR" sz="3200" dirty="0" err="1" smtClean="0">
                <a:latin typeface="Aleo" panose="020F0502020204030203" pitchFamily="34" charset="0"/>
              </a:rPr>
              <a:t>econom</a:t>
            </a:r>
            <a:endParaRPr lang="pt-BR" sz="3200" dirty="0" smtClean="0">
              <a:latin typeface="Aleo" panose="020F0502020204030203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pt-BR" sz="3200" dirty="0" smtClean="0">
                <a:latin typeface="Aleo" panose="020F0502020204030203" pitchFamily="34" charset="0"/>
              </a:rPr>
              <a:t>economia     =&gt;  </a:t>
            </a:r>
            <a:r>
              <a:rPr lang="pt-BR" sz="3200" dirty="0" err="1" smtClean="0">
                <a:latin typeface="Aleo" panose="020F0502020204030203" pitchFamily="34" charset="0"/>
              </a:rPr>
              <a:t>econom</a:t>
            </a:r>
            <a:endParaRPr lang="pt-BR" sz="3200" dirty="0" smtClean="0">
              <a:latin typeface="Aleo" panose="020F0502020204030203" pitchFamily="34" charset="0"/>
            </a:endParaRPr>
          </a:p>
          <a:p>
            <a:pPr marL="0" indent="0" algn="ctr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economias   =&gt;  </a:t>
            </a:r>
            <a:r>
              <a:rPr lang="pt-BR" sz="3200" dirty="0" err="1" smtClean="0">
                <a:latin typeface="Aleo" panose="020F0502020204030203" pitchFamily="34" charset="0"/>
              </a:rPr>
              <a:t>econom</a:t>
            </a:r>
            <a:endParaRPr lang="pt-BR" sz="3200" dirty="0" smtClean="0">
              <a:latin typeface="Aleo" panose="020F0502020204030203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536611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4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51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44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14" name="Espaço Reservado para Conteúdo 2"/>
          <p:cNvSpPr txBox="1">
            <a:spLocks/>
          </p:cNvSpPr>
          <p:nvPr/>
        </p:nvSpPr>
        <p:spPr>
          <a:xfrm>
            <a:off x="428168" y="1801783"/>
            <a:ext cx="8280401" cy="7691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/>
              <a:t>crescimento / economia / abrange / mercados / Médio / Oriente / mercados / globais/ emergentes /</a:t>
            </a:r>
          </a:p>
        </p:txBody>
      </p:sp>
      <p:sp>
        <p:nvSpPr>
          <p:cNvPr id="4" name="Seta para baixo 3"/>
          <p:cNvSpPr/>
          <p:nvPr/>
        </p:nvSpPr>
        <p:spPr>
          <a:xfrm>
            <a:off x="4096654" y="3138305"/>
            <a:ext cx="943428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420909" y="4630785"/>
            <a:ext cx="8280401" cy="5732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000" dirty="0" err="1" smtClean="0"/>
              <a:t>cresc</a:t>
            </a:r>
            <a:r>
              <a:rPr lang="pt-BR" sz="2000" dirty="0" smtClean="0"/>
              <a:t> / </a:t>
            </a:r>
            <a:r>
              <a:rPr lang="pt-BR" sz="2000" dirty="0" err="1" smtClean="0"/>
              <a:t>econom</a:t>
            </a:r>
            <a:r>
              <a:rPr lang="pt-BR" sz="2000" dirty="0" smtClean="0"/>
              <a:t> / </a:t>
            </a:r>
            <a:r>
              <a:rPr lang="pt-BR" sz="2000" dirty="0" err="1" smtClean="0"/>
              <a:t>abrang</a:t>
            </a:r>
            <a:r>
              <a:rPr lang="pt-BR" sz="2000" dirty="0" smtClean="0"/>
              <a:t> / </a:t>
            </a:r>
            <a:r>
              <a:rPr lang="pt-BR" sz="2000" dirty="0" err="1" smtClean="0"/>
              <a:t>merc</a:t>
            </a:r>
            <a:r>
              <a:rPr lang="pt-BR" sz="2000" dirty="0" smtClean="0"/>
              <a:t> / </a:t>
            </a:r>
            <a:r>
              <a:rPr lang="pt-BR" sz="2000" dirty="0" err="1" smtClean="0"/>
              <a:t>Médi</a:t>
            </a:r>
            <a:r>
              <a:rPr lang="pt-BR" sz="2000" dirty="0" smtClean="0"/>
              <a:t> / </a:t>
            </a:r>
            <a:r>
              <a:rPr lang="pt-BR" sz="2000" dirty="0" err="1" smtClean="0"/>
              <a:t>Orient</a:t>
            </a:r>
            <a:r>
              <a:rPr lang="pt-BR" sz="2000" dirty="0" smtClean="0"/>
              <a:t> / </a:t>
            </a:r>
            <a:r>
              <a:rPr lang="pt-BR" sz="2000" dirty="0" err="1" smtClean="0"/>
              <a:t>merc</a:t>
            </a:r>
            <a:r>
              <a:rPr lang="pt-BR" sz="2000" dirty="0" smtClean="0"/>
              <a:t> / </a:t>
            </a:r>
            <a:r>
              <a:rPr lang="pt-BR" sz="2000" dirty="0" err="1" smtClean="0"/>
              <a:t>glob</a:t>
            </a:r>
            <a:r>
              <a:rPr lang="pt-BR" sz="2000" dirty="0" smtClean="0"/>
              <a:t> / </a:t>
            </a:r>
            <a:r>
              <a:rPr lang="pt-BR" sz="2000" dirty="0" err="1" smtClean="0"/>
              <a:t>emerg</a:t>
            </a:r>
            <a:endParaRPr lang="pt-BR" sz="2000" dirty="0" smtClean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10" name="Espaço Reservado para Conteúdo 2"/>
          <p:cNvSpPr txBox="1">
            <a:spLocks/>
          </p:cNvSpPr>
          <p:nvPr/>
        </p:nvSpPr>
        <p:spPr>
          <a:xfrm>
            <a:off x="5366111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4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327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2134795"/>
            <a:ext cx="7886700" cy="2225357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Algoritmo de agrupamento em si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45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6320848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5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786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2623911"/>
            <a:ext cx="7886700" cy="2877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Inicialmente foi implementado o FIHC.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 smtClean="0">
              <a:latin typeface="Aleo" panose="020F0502020204030203" pitchFamily="34" charset="0"/>
            </a:endParaRPr>
          </a:p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Agrupamento hierárquico baseado em conjunto de itens frequentes.</a:t>
            </a: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46</a:t>
            </a:fld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94150"/>
            <a:ext cx="4572000" cy="793562"/>
          </a:xfrm>
          <a:prstGeom prst="rect">
            <a:avLst/>
          </a:prstGeom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6320848" y="408499"/>
            <a:ext cx="304800" cy="349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18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5</a:t>
            </a:r>
            <a:endParaRPr lang="pt-BR" sz="18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8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876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47</a:t>
            </a:fld>
            <a:endParaRPr lang="pt-BR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628650" y="2159452"/>
            <a:ext cx="7886700" cy="3315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Algoritmos para agrupamento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dirty="0" smtClean="0">
                <a:latin typeface="Aleo" panose="020F0502020204030203" pitchFamily="34" charset="0"/>
              </a:rPr>
              <a:t>Plano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dirty="0" smtClean="0">
                <a:latin typeface="Aleo" panose="020F0502020204030203" pitchFamily="34" charset="0"/>
              </a:rPr>
              <a:t>Hierárquico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5185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48</a:t>
            </a:fld>
            <a:endParaRPr lang="pt-BR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628650" y="2159452"/>
            <a:ext cx="7886700" cy="3315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Algoritmos para agrupamento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dirty="0" smtClean="0">
                <a:latin typeface="Aleo" panose="020F0502020204030203" pitchFamily="34" charset="0"/>
              </a:rPr>
              <a:t>Plano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3200" dirty="0" smtClean="0">
                <a:latin typeface="Aleo" panose="020F0502020204030203" pitchFamily="34" charset="0"/>
              </a:rPr>
              <a:t>Hierárquico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3" name="Elipse 2"/>
          <p:cNvSpPr/>
          <p:nvPr/>
        </p:nvSpPr>
        <p:spPr>
          <a:xfrm>
            <a:off x="187891" y="3136879"/>
            <a:ext cx="3532340" cy="808820"/>
          </a:xfrm>
          <a:prstGeom prst="ellipse">
            <a:avLst/>
          </a:prstGeom>
          <a:noFill/>
          <a:ln w="28575">
            <a:solidFill>
              <a:srgbClr val="C912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009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49</a:t>
            </a:fld>
            <a:endParaRPr lang="pt-BR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628650" y="2100459"/>
            <a:ext cx="7886700" cy="2294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Por </a:t>
            </a: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que usar </a:t>
            </a: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hierárquico?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223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376" y="2630341"/>
            <a:ext cx="7886700" cy="1429039"/>
          </a:xfrm>
        </p:spPr>
        <p:txBody>
          <a:bodyPr>
            <a:noAutofit/>
          </a:bodyPr>
          <a:lstStyle/>
          <a:p>
            <a:pPr algn="ctr"/>
            <a:r>
              <a:rPr lang="pt-BR" sz="7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Problema</a:t>
            </a:r>
            <a:endParaRPr lang="pt-BR" sz="7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</a:t>
            </a:fld>
            <a:endParaRPr lang="pt-BR"/>
          </a:p>
        </p:txBody>
      </p:sp>
      <p:sp>
        <p:nvSpPr>
          <p:cNvPr id="5" name="Fluxograma: Conector 4"/>
          <p:cNvSpPr/>
          <p:nvPr/>
        </p:nvSpPr>
        <p:spPr>
          <a:xfrm>
            <a:off x="1848260" y="2711973"/>
            <a:ext cx="1080000" cy="1080000"/>
          </a:xfrm>
          <a:prstGeom prst="flowChartConnector">
            <a:avLst/>
          </a:prstGeom>
          <a:solidFill>
            <a:srgbClr val="187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u="sng"/>
          </a:p>
        </p:txBody>
      </p:sp>
      <p:sp>
        <p:nvSpPr>
          <p:cNvPr id="6" name="CaixaDeTexto 5"/>
          <p:cNvSpPr txBox="1"/>
          <p:nvPr/>
        </p:nvSpPr>
        <p:spPr>
          <a:xfrm>
            <a:off x="1938314" y="280626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6000" b="1" dirty="0">
                <a:solidFill>
                  <a:schemeClr val="bg1"/>
                </a:solidFill>
                <a:latin typeface="Bebas Neue" panose="020B0606020202050201" pitchFamily="34" charset="0"/>
              </a:rPr>
              <a:t>2</a:t>
            </a:r>
            <a:endParaRPr lang="pt-BR" sz="6000" b="1" dirty="0" smtClean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570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50</a:t>
            </a:fld>
            <a:endParaRPr lang="pt-BR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628650" y="2159452"/>
            <a:ext cx="7886700" cy="3315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dirty="0" smtClean="0">
                <a:latin typeface="Aleo" panose="020F0502020204030203" pitchFamily="34" charset="0"/>
              </a:rPr>
              <a:t>Evidencia relações implícitas entre os grupos (tópicos)</a:t>
            </a: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0" name="CaixaDeTexto 19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02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51</a:t>
            </a:fld>
            <a:endParaRPr lang="pt-BR"/>
          </a:p>
        </p:txBody>
      </p:sp>
      <p:sp>
        <p:nvSpPr>
          <p:cNvPr id="18" name="Espaço Reservado para Conteúdo 2"/>
          <p:cNvSpPr txBox="1">
            <a:spLocks/>
          </p:cNvSpPr>
          <p:nvPr/>
        </p:nvSpPr>
        <p:spPr>
          <a:xfrm>
            <a:off x="435431" y="930153"/>
            <a:ext cx="3628570" cy="905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Agrupamento plano</a:t>
            </a:r>
            <a:endParaRPr lang="pt-BR" sz="3200" b="1" dirty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20" name="Imagem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27" y="2396360"/>
            <a:ext cx="7932203" cy="30508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Espaço Reservado para Conteúdo 2"/>
          <p:cNvSpPr txBox="1">
            <a:spLocks/>
          </p:cNvSpPr>
          <p:nvPr/>
        </p:nvSpPr>
        <p:spPr>
          <a:xfrm>
            <a:off x="4356788" y="932484"/>
            <a:ext cx="4144267" cy="905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x        Hierárquico</a:t>
            </a:r>
            <a:endParaRPr lang="pt-BR" sz="3200" b="1" dirty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46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52</a:t>
            </a:fld>
            <a:endParaRPr lang="pt-BR"/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628650" y="2159452"/>
            <a:ext cx="7886700" cy="3315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3200" dirty="0" smtClean="0">
                <a:latin typeface="Aleo" panose="020F0502020204030203" pitchFamily="34" charset="0"/>
              </a:rPr>
              <a:t>Permite a navegação entre os grupos</a:t>
            </a: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60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53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7" y="-627"/>
            <a:ext cx="1511953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403748" y="1828129"/>
            <a:ext cx="8280401" cy="40271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fihc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Clustering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::</a:t>
            </a: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Fihc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::</a:t>
            </a: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Controler.new</a:t>
            </a:r>
            <a:r>
              <a:rPr lang="pt-BR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</a:p>
          <a:p>
            <a:pPr marL="0" indent="0">
              <a:buNone/>
            </a:pP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pt-BR" sz="24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global_support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0.20, </a:t>
            </a:r>
            <a:endParaRPr lang="pt-BR" sz="2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pt-BR" sz="24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cluster_support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0.30, </a:t>
            </a:r>
            <a:endParaRPr lang="pt-BR" sz="2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	</a:t>
            </a:r>
            <a:r>
              <a:rPr lang="pt-BR" sz="24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k_clusters</a:t>
            </a:r>
            <a:r>
              <a:rPr lang="pt-BR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30</a:t>
            </a:r>
            <a:r>
              <a:rPr lang="pt-BR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fihc.output_manager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HVinaOutputManager.new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("</a:t>
            </a: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results</a:t>
            </a:r>
            <a:r>
              <a:rPr lang="pt-BR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"))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hc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</a:t>
            </a: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HierarchicalClustering.new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 </a:t>
            </a: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dir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"./artigos", </a:t>
            </a: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algorithm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pt-B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fihc</a:t>
            </a:r>
            <a:r>
              <a:rPr lang="pt-B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)</a:t>
            </a:r>
            <a:endParaRPr lang="pt-BR" sz="2400" dirty="0">
              <a:solidFill>
                <a:schemeClr val="tx1">
                  <a:lumMod val="95000"/>
                  <a:lumOff val="5000"/>
                </a:schemeClr>
              </a:solidFill>
              <a:latin typeface="Aleo" panose="020F0502020204030203" pitchFamily="34" charset="0"/>
            </a:endParaRPr>
          </a:p>
        </p:txBody>
      </p:sp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444089" y="1102728"/>
            <a:ext cx="7886700" cy="5208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Exemplo de uso da biblioteca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301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54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33298" y="-627"/>
            <a:ext cx="1511952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Solução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76" y="683629"/>
            <a:ext cx="8899590" cy="5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63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u="sng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8606" y="2865873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pt-BR" sz="7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DEMO</a:t>
            </a:r>
            <a:endParaRPr lang="pt-BR" sz="7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55</a:t>
            </a:fld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1925781" y="282012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endParaRPr lang="pt-BR" sz="6000" b="1" dirty="0" smtClean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80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1</a:t>
            </a:r>
            <a:endParaRPr lang="pt-BR" dirty="0"/>
          </a:p>
        </p:txBody>
      </p:sp>
      <p:sp>
        <p:nvSpPr>
          <p:cNvPr id="6" name="Fluxograma: Conector 5"/>
          <p:cNvSpPr/>
          <p:nvPr/>
        </p:nvSpPr>
        <p:spPr>
          <a:xfrm>
            <a:off x="2058483" y="2725828"/>
            <a:ext cx="1080000" cy="1080000"/>
          </a:xfrm>
          <a:prstGeom prst="flowChartConnector">
            <a:avLst/>
          </a:prstGeom>
          <a:solidFill>
            <a:srgbClr val="187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4490" y="2865873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pt-BR" sz="7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Conclusão</a:t>
            </a:r>
            <a:endParaRPr lang="pt-BR" sz="7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56</a:t>
            </a:fld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2134682" y="282012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pt-BR" sz="6000" b="1" dirty="0" smtClean="0">
                <a:solidFill>
                  <a:schemeClr val="bg1"/>
                </a:solidFill>
                <a:latin typeface="Bebas Neue" panose="020B0606020202050201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49920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27052" y="1738535"/>
            <a:ext cx="8108950" cy="4617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O problema não é a quantidade de informação, mas sim a maneira como a organizamos.</a:t>
            </a: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É viável um sistema para </a:t>
            </a:r>
            <a:r>
              <a:rPr lang="pt-BR" sz="3600" dirty="0" smtClean="0">
                <a:solidFill>
                  <a:srgbClr val="187792"/>
                </a:solidFill>
                <a:latin typeface="Aleo" panose="020F0502020204030203" pitchFamily="34" charset="0"/>
              </a:rPr>
              <a:t>classificação não-supervisionada</a:t>
            </a:r>
            <a:r>
              <a:rPr lang="pt-BR" sz="3200" dirty="0" smtClean="0">
                <a:latin typeface="Aleo" panose="020F0502020204030203" pitchFamily="34" charset="0"/>
              </a:rPr>
              <a:t> de artigos jornalísticos que seja acessível a qualquer usuário.</a:t>
            </a:r>
            <a:endParaRPr lang="pt-BR" sz="3200" dirty="0" smtClean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57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274224" y="-627"/>
            <a:ext cx="1871026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Conclusão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2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rgbClr val="187792"/>
                </a:solidFill>
                <a:latin typeface="Aleo" panose="020F0502020204030203" pitchFamily="34" charset="0"/>
              </a:rPr>
              <a:t>Imagens</a:t>
            </a:r>
            <a:endParaRPr lang="pt-BR" dirty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1500" dirty="0">
                <a:latin typeface="Aleo" panose="020F0502020204030203" pitchFamily="34" charset="0"/>
                <a:hlinkClick r:id="rId2"/>
              </a:rPr>
              <a:t>http://www.meetinireland.com/BusinessTourism/media/main_site/Blog/EUCHARISTIC-CONGRESS---</a:t>
            </a:r>
            <a:r>
              <a:rPr lang="pt-BR" sz="1500" dirty="0" smtClean="0">
                <a:latin typeface="Aleo" panose="020F0502020204030203" pitchFamily="34" charset="0"/>
                <a:hlinkClick r:id="rId2"/>
              </a:rPr>
              <a:t>Fam-trip-in-Trinity.jpg</a:t>
            </a:r>
            <a:endParaRPr lang="pt-BR" sz="1500" dirty="0" smtClean="0">
              <a:latin typeface="Aleo" panose="020F0502020204030203" pitchFamily="34" charset="0"/>
            </a:endParaRPr>
          </a:p>
          <a:p>
            <a:r>
              <a:rPr lang="pt-BR" sz="1500" dirty="0" smtClean="0">
                <a:latin typeface="Aleo" panose="020F0502020204030203" pitchFamily="34" charset="0"/>
                <a:hlinkClick r:id="rId3"/>
              </a:rPr>
              <a:t>http</a:t>
            </a:r>
            <a:r>
              <a:rPr lang="pt-BR" sz="1500" dirty="0">
                <a:latin typeface="Aleo" panose="020F0502020204030203" pitchFamily="34" charset="0"/>
                <a:hlinkClick r:id="rId3"/>
              </a:rPr>
              <a:t>://</a:t>
            </a:r>
            <a:r>
              <a:rPr lang="pt-BR" sz="1500" dirty="0" smtClean="0">
                <a:latin typeface="Aleo" panose="020F0502020204030203" pitchFamily="34" charset="0"/>
                <a:hlinkClick r:id="rId3"/>
              </a:rPr>
              <a:t>cfile30.uf.tistory.com/image/156899344FEA735C2ADC9A</a:t>
            </a:r>
            <a:endParaRPr lang="pt-BR" sz="1500" dirty="0" smtClean="0">
              <a:latin typeface="Aleo" panose="020F0502020204030203" pitchFamily="34" charset="0"/>
            </a:endParaRPr>
          </a:p>
          <a:p>
            <a:r>
              <a:rPr lang="pt-BR" sz="1500" dirty="0" smtClean="0">
                <a:latin typeface="Aleo" panose="020F0502020204030203" pitchFamily="34" charset="0"/>
                <a:hlinkClick r:id="rId4"/>
              </a:rPr>
              <a:t>http://www.athomearkansas.com/sites/athomearkansas.com/files/images/2/gallery_images/pug-n-shelves.jpg</a:t>
            </a:r>
            <a:endParaRPr lang="pt-BR" sz="1500" dirty="0" smtClean="0">
              <a:latin typeface="Aleo" panose="020F0502020204030203" pitchFamily="34" charset="0"/>
            </a:endParaRPr>
          </a:p>
          <a:p>
            <a:r>
              <a:rPr lang="pt-BR" sz="1500" dirty="0" smtClean="0">
                <a:latin typeface="Aleo" panose="020F0502020204030203" pitchFamily="34" charset="0"/>
                <a:hlinkClick r:id="rId5"/>
              </a:rPr>
              <a:t>http</a:t>
            </a:r>
            <a:r>
              <a:rPr lang="pt-BR" sz="1500" dirty="0">
                <a:latin typeface="Aleo" panose="020F0502020204030203" pitchFamily="34" charset="0"/>
                <a:hlinkClick r:id="rId5"/>
              </a:rPr>
              <a:t>://</a:t>
            </a:r>
            <a:r>
              <a:rPr lang="pt-BR" sz="1500" dirty="0" smtClean="0">
                <a:latin typeface="Aleo" panose="020F0502020204030203" pitchFamily="34" charset="0"/>
                <a:hlinkClick r:id="rId5"/>
              </a:rPr>
              <a:t>digital.coolspringspress.com/rp_columns_images/images/666.jpg</a:t>
            </a:r>
            <a:endParaRPr lang="pt-BR" sz="1500" dirty="0" smtClean="0">
              <a:latin typeface="Aleo" panose="020F0502020204030203" pitchFamily="34" charset="0"/>
            </a:endParaRPr>
          </a:p>
          <a:p>
            <a:endParaRPr lang="pt-BR" sz="1500" dirty="0" smtClean="0">
              <a:latin typeface="Aleo" panose="020F0502020204030203" pitchFamily="34" charset="0"/>
            </a:endParaRPr>
          </a:p>
          <a:p>
            <a:endParaRPr lang="pt-BR" sz="1500" dirty="0" smtClean="0">
              <a:latin typeface="Aleo" panose="020F0502020204030203" pitchFamily="34" charset="0"/>
            </a:endParaRPr>
          </a:p>
          <a:p>
            <a:endParaRPr lang="pt-BR" sz="1500" dirty="0" smtClean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1500" dirty="0">
              <a:latin typeface="Aleo" panose="020F0502020204030203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109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rgbClr val="187792"/>
                </a:solidFill>
                <a:latin typeface="Aleo" panose="020F0502020204030203" pitchFamily="34" charset="0"/>
              </a:rPr>
              <a:t>Referências</a:t>
            </a:r>
            <a:endParaRPr lang="pt-BR" dirty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sz="2000" dirty="0" smtClean="0">
              <a:latin typeface="Aleo" panose="020F0502020204030203" pitchFamily="34" charset="0"/>
            </a:endParaRPr>
          </a:p>
          <a:p>
            <a:endParaRPr lang="pt-BR" sz="2000" dirty="0" smtClean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dirty="0">
              <a:latin typeface="Aleo" panose="020F0502020204030203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59</a:t>
            </a:fld>
            <a:endParaRPr lang="pt-BR"/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781050" y="19780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latin typeface="Aleo" panose="020F0502020204030203" pitchFamily="34" charset="0"/>
              </a:rPr>
              <a:t>Manning, Christopher D.; </a:t>
            </a:r>
            <a:r>
              <a:rPr lang="pt-BR" sz="1600" dirty="0" err="1">
                <a:latin typeface="Aleo" panose="020F0502020204030203" pitchFamily="34" charset="0"/>
              </a:rPr>
              <a:t>Raghavan</a:t>
            </a:r>
            <a:r>
              <a:rPr lang="pt-BR" sz="1600" dirty="0">
                <a:latin typeface="Aleo" panose="020F0502020204030203" pitchFamily="34" charset="0"/>
              </a:rPr>
              <a:t>, </a:t>
            </a:r>
            <a:r>
              <a:rPr lang="pt-BR" sz="1600" dirty="0" err="1">
                <a:latin typeface="Aleo" panose="020F0502020204030203" pitchFamily="34" charset="0"/>
              </a:rPr>
              <a:t>Prabhakar</a:t>
            </a:r>
            <a:r>
              <a:rPr lang="pt-BR" sz="1600" dirty="0">
                <a:latin typeface="Aleo" panose="020F0502020204030203" pitchFamily="34" charset="0"/>
              </a:rPr>
              <a:t>; </a:t>
            </a:r>
            <a:r>
              <a:rPr lang="pt-BR" sz="1600" dirty="0" err="1">
                <a:latin typeface="Aleo" panose="020F0502020204030203" pitchFamily="34" charset="0"/>
              </a:rPr>
              <a:t>Schütze</a:t>
            </a:r>
            <a:r>
              <a:rPr lang="pt-BR" sz="1600" dirty="0">
                <a:latin typeface="Aleo" panose="020F0502020204030203" pitchFamily="34" charset="0"/>
              </a:rPr>
              <a:t>, </a:t>
            </a:r>
            <a:r>
              <a:rPr lang="pt-BR" sz="1600" dirty="0" err="1">
                <a:latin typeface="Aleo" panose="020F0502020204030203" pitchFamily="34" charset="0"/>
              </a:rPr>
              <a:t>Hinrich</a:t>
            </a:r>
            <a:r>
              <a:rPr lang="pt-BR" sz="1600" dirty="0">
                <a:latin typeface="Aleo" panose="020F0502020204030203" pitchFamily="34" charset="0"/>
              </a:rPr>
              <a:t>. </a:t>
            </a:r>
            <a:r>
              <a:rPr lang="pt-BR" sz="1600" dirty="0" err="1">
                <a:latin typeface="Aleo" panose="020F0502020204030203" pitchFamily="34" charset="0"/>
              </a:rPr>
              <a:t>An</a:t>
            </a:r>
            <a:r>
              <a:rPr lang="pt-BR" sz="1600" dirty="0">
                <a:latin typeface="Aleo" panose="020F0502020204030203" pitchFamily="34" charset="0"/>
              </a:rPr>
              <a:t/>
            </a:r>
            <a:br>
              <a:rPr lang="pt-BR" sz="1600" dirty="0">
                <a:latin typeface="Aleo" panose="020F0502020204030203" pitchFamily="34" charset="0"/>
              </a:rPr>
            </a:br>
            <a:r>
              <a:rPr lang="pt-BR" sz="1600" dirty="0" err="1">
                <a:latin typeface="Aleo" panose="020F0502020204030203" pitchFamily="34" charset="0"/>
              </a:rPr>
              <a:t>Introduction</a:t>
            </a:r>
            <a:r>
              <a:rPr lang="pt-BR" sz="1600" dirty="0">
                <a:latin typeface="Aleo" panose="020F0502020204030203" pitchFamily="34" charset="0"/>
              </a:rPr>
              <a:t> </a:t>
            </a:r>
            <a:r>
              <a:rPr lang="pt-BR" sz="1600" dirty="0" err="1">
                <a:latin typeface="Aleo" panose="020F0502020204030203" pitchFamily="34" charset="0"/>
              </a:rPr>
              <a:t>to</a:t>
            </a:r>
            <a:r>
              <a:rPr lang="pt-BR" sz="1600" dirty="0">
                <a:latin typeface="Aleo" panose="020F0502020204030203" pitchFamily="34" charset="0"/>
              </a:rPr>
              <a:t> </a:t>
            </a:r>
            <a:r>
              <a:rPr lang="pt-BR" sz="1600" dirty="0" err="1">
                <a:latin typeface="Aleo" panose="020F0502020204030203" pitchFamily="34" charset="0"/>
              </a:rPr>
              <a:t>Information</a:t>
            </a:r>
            <a:r>
              <a:rPr lang="pt-BR" sz="1600" dirty="0">
                <a:latin typeface="Aleo" panose="020F0502020204030203" pitchFamily="34" charset="0"/>
              </a:rPr>
              <a:t> </a:t>
            </a:r>
            <a:r>
              <a:rPr lang="pt-BR" sz="1600" dirty="0" err="1">
                <a:latin typeface="Aleo" panose="020F0502020204030203" pitchFamily="34" charset="0"/>
              </a:rPr>
              <a:t>Retrieval</a:t>
            </a:r>
            <a:r>
              <a:rPr lang="pt-BR" sz="1600" dirty="0">
                <a:latin typeface="Aleo" panose="020F0502020204030203" pitchFamily="34" charset="0"/>
              </a:rPr>
              <a:t>. Cambridge: Cambridge </a:t>
            </a:r>
            <a:r>
              <a:rPr lang="pt-BR" sz="1600" dirty="0" err="1">
                <a:latin typeface="Aleo" panose="020F0502020204030203" pitchFamily="34" charset="0"/>
              </a:rPr>
              <a:t>University</a:t>
            </a:r>
            <a:r>
              <a:rPr lang="pt-BR" sz="1600" dirty="0">
                <a:latin typeface="Aleo" panose="020F0502020204030203" pitchFamily="34" charset="0"/>
              </a:rPr>
              <a:t/>
            </a:r>
            <a:br>
              <a:rPr lang="pt-BR" sz="1600" dirty="0">
                <a:latin typeface="Aleo" panose="020F0502020204030203" pitchFamily="34" charset="0"/>
              </a:rPr>
            </a:br>
            <a:r>
              <a:rPr lang="pt-BR" sz="1600" dirty="0">
                <a:latin typeface="Aleo" panose="020F0502020204030203" pitchFamily="34" charset="0"/>
              </a:rPr>
              <a:t>Press, </a:t>
            </a:r>
            <a:r>
              <a:rPr lang="pt-BR" sz="1600" dirty="0" smtClean="0">
                <a:latin typeface="Aleo" panose="020F0502020204030203" pitchFamily="34" charset="0"/>
              </a:rPr>
              <a:t>2009</a:t>
            </a:r>
          </a:p>
          <a:p>
            <a:r>
              <a:rPr lang="pt-BR" sz="1600" dirty="0">
                <a:latin typeface="Aleo" panose="020F0502020204030203" pitchFamily="34" charset="0"/>
              </a:rPr>
              <a:t>http://www.forbes.com/sites/johnnosta/2013/06/13/information-overload-the-big-challenge-for-digital-health/</a:t>
            </a:r>
          </a:p>
          <a:p>
            <a:r>
              <a:rPr lang="pt-BR" sz="1600" dirty="0">
                <a:latin typeface="Aleo" panose="020F0502020204030203" pitchFamily="34" charset="0"/>
              </a:rPr>
              <a:t>Richard S </a:t>
            </a:r>
            <a:r>
              <a:rPr lang="pt-BR" sz="1600" dirty="0" err="1" smtClean="0">
                <a:latin typeface="Aleo" panose="020F0502020204030203" pitchFamily="34" charset="0"/>
              </a:rPr>
              <a:t>Wurman</a:t>
            </a:r>
            <a:r>
              <a:rPr lang="pt-BR" sz="1600" dirty="0" smtClean="0">
                <a:latin typeface="Aleo" panose="020F0502020204030203" pitchFamily="34" charset="0"/>
              </a:rPr>
              <a:t>. </a:t>
            </a:r>
            <a:r>
              <a:rPr lang="pt-BR" sz="1600" dirty="0" err="1" smtClean="0">
                <a:latin typeface="Aleo" panose="020F0502020204030203" pitchFamily="34" charset="0"/>
              </a:rPr>
              <a:t>Information</a:t>
            </a:r>
            <a:r>
              <a:rPr lang="pt-BR" sz="1600" dirty="0" smtClean="0">
                <a:latin typeface="Aleo" panose="020F0502020204030203" pitchFamily="34" charset="0"/>
              </a:rPr>
              <a:t> </a:t>
            </a:r>
            <a:r>
              <a:rPr lang="pt-BR" sz="1600" dirty="0" err="1" smtClean="0">
                <a:latin typeface="Aleo" panose="020F0502020204030203" pitchFamily="34" charset="0"/>
              </a:rPr>
              <a:t>Anxiety</a:t>
            </a:r>
            <a:r>
              <a:rPr lang="pt-BR" sz="1600" dirty="0" smtClean="0">
                <a:latin typeface="Aleo" panose="020F0502020204030203" pitchFamily="34" charset="0"/>
              </a:rPr>
              <a:t>. 1989</a:t>
            </a:r>
          </a:p>
          <a:p>
            <a:r>
              <a:rPr lang="en-US" sz="1600" dirty="0">
                <a:latin typeface="Aleo" panose="020F0502020204030203" pitchFamily="34" charset="0"/>
              </a:rPr>
              <a:t>William B. </a:t>
            </a:r>
            <a:r>
              <a:rPr lang="en-US" sz="1600" dirty="0" err="1">
                <a:latin typeface="Aleo" panose="020F0502020204030203" pitchFamily="34" charset="0"/>
              </a:rPr>
              <a:t>Cavnar</a:t>
            </a:r>
            <a:r>
              <a:rPr lang="en-US" sz="1600" dirty="0">
                <a:latin typeface="Aleo" panose="020F0502020204030203" pitchFamily="34" charset="0"/>
              </a:rPr>
              <a:t>, John M. </a:t>
            </a:r>
            <a:r>
              <a:rPr lang="en-US" sz="1600" dirty="0" err="1">
                <a:latin typeface="Aleo" panose="020F0502020204030203" pitchFamily="34" charset="0"/>
              </a:rPr>
              <a:t>Trenkle</a:t>
            </a:r>
            <a:r>
              <a:rPr lang="en-US" sz="1600" dirty="0">
                <a:latin typeface="Aleo" panose="020F0502020204030203" pitchFamily="34" charset="0"/>
              </a:rPr>
              <a:t>. N-Gram-Based Text Categorization. In Proceedings of SDAIR-94, 3rd Annual Symposium on Document</a:t>
            </a:r>
            <a:br>
              <a:rPr lang="en-US" sz="1600" dirty="0">
                <a:latin typeface="Aleo" panose="020F0502020204030203" pitchFamily="34" charset="0"/>
              </a:rPr>
            </a:br>
            <a:r>
              <a:rPr lang="en-US" sz="1600" dirty="0">
                <a:latin typeface="Aleo" panose="020F0502020204030203" pitchFamily="34" charset="0"/>
              </a:rPr>
              <a:t>Analysis and Information Retrieval, 1994</a:t>
            </a:r>
            <a:br>
              <a:rPr lang="en-US" sz="1600" dirty="0">
                <a:latin typeface="Aleo" panose="020F0502020204030203" pitchFamily="34" charset="0"/>
              </a:rPr>
            </a:br>
            <a:r>
              <a:rPr lang="en-US" sz="1600" dirty="0">
                <a:latin typeface="Aleo" panose="020F0502020204030203" pitchFamily="34" charset="0"/>
              </a:rPr>
              <a:t/>
            </a:r>
            <a:br>
              <a:rPr lang="en-US" sz="1600" dirty="0">
                <a:latin typeface="Aleo" panose="020F0502020204030203" pitchFamily="34" charset="0"/>
              </a:rPr>
            </a:br>
            <a:r>
              <a:rPr lang="pt-BR" sz="1600" dirty="0">
                <a:latin typeface="Aleo" panose="020F0502020204030203" pitchFamily="34" charset="0"/>
              </a:rPr>
              <a:t/>
            </a:r>
            <a:br>
              <a:rPr lang="pt-BR" sz="1600" dirty="0">
                <a:latin typeface="Aleo" panose="020F0502020204030203" pitchFamily="34" charset="0"/>
              </a:rPr>
            </a:br>
            <a:r>
              <a:rPr lang="pt-BR" sz="1600" dirty="0">
                <a:latin typeface="Aleo" panose="020F0502020204030203" pitchFamily="34" charset="0"/>
              </a:rPr>
              <a:t/>
            </a:r>
            <a:br>
              <a:rPr lang="pt-BR" sz="1600" dirty="0">
                <a:latin typeface="Aleo" panose="020F0502020204030203" pitchFamily="34" charset="0"/>
              </a:rPr>
            </a:br>
            <a:endParaRPr lang="pt-BR" sz="1600" dirty="0" smtClean="0">
              <a:latin typeface="Aleo" panose="020F0502020204030203" pitchFamily="34" charset="0"/>
            </a:endParaRPr>
          </a:p>
          <a:p>
            <a:endParaRPr lang="pt-BR" sz="1600" dirty="0" smtClean="0">
              <a:latin typeface="Aleo" panose="020F050202020403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1600" dirty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63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565560"/>
            <a:ext cx="7886700" cy="33805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Com o advento da internet houve uma </a:t>
            </a:r>
            <a:r>
              <a:rPr lang="pt-BR" sz="5400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explosão de informação</a:t>
            </a:r>
            <a:r>
              <a:rPr lang="pt-BR" sz="5400" b="1" dirty="0" smtClean="0">
                <a:latin typeface="Aleo" panose="020F0502020204030203" pitchFamily="34" charset="0"/>
              </a:rPr>
              <a:t> </a:t>
            </a:r>
            <a:r>
              <a:rPr lang="pt-BR" sz="3200" dirty="0" smtClean="0">
                <a:latin typeface="Aleo" panose="020F0502020204030203" pitchFamily="34" charset="0"/>
              </a:rPr>
              <a:t>que tornou muito difícil a classificação manual desses novos documentos.</a:t>
            </a: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6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364570" y="-627"/>
            <a:ext cx="1780680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Problema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421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2914650"/>
            <a:ext cx="7886700" cy="1019176"/>
          </a:xfrm>
        </p:spPr>
        <p:txBody>
          <a:bodyPr/>
          <a:lstStyle/>
          <a:p>
            <a:pPr algn="ctr"/>
            <a:r>
              <a:rPr lang="pt-BR" b="1" dirty="0" smtClean="0">
                <a:solidFill>
                  <a:srgbClr val="187792"/>
                </a:solidFill>
                <a:latin typeface="Aleo" panose="020F0502020204030203" pitchFamily="34" charset="0"/>
              </a:rPr>
              <a:t>Obrigado!!</a:t>
            </a:r>
            <a:endParaRPr lang="pt-BR" b="1" dirty="0">
              <a:solidFill>
                <a:srgbClr val="187792"/>
              </a:solidFill>
              <a:latin typeface="Aleo" panose="020F0502020204030203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60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136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355549"/>
            <a:ext cx="7886700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dirty="0" smtClean="0">
                <a:latin typeface="Aleo" panose="020F0502020204030203" pitchFamily="34" charset="0"/>
              </a:rPr>
              <a:t>Nunca se produziu tanta informação como nos tempos atuais ...</a:t>
            </a:r>
            <a:endParaRPr lang="pt-BR" sz="3200" dirty="0">
              <a:latin typeface="Aleo" panose="020F0502020204030203" pitchFamily="34" charset="0"/>
            </a:endParaRPr>
          </a:p>
          <a:p>
            <a:pPr marL="0" indent="0">
              <a:buNone/>
            </a:pPr>
            <a:endParaRPr lang="pt-BR" sz="3200" dirty="0">
              <a:latin typeface="Aleo" panose="020F050202020403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7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364570" y="-627"/>
            <a:ext cx="1780680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Problema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3076" name="Picture 4" descr="http://b-i.forbesimg.com/johnnosta/files/2013/06/informationoverlo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0" y="2831590"/>
            <a:ext cx="4762500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177752" y="6415802"/>
            <a:ext cx="7605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Fonte: http://www.forbes.com/sites/johnnosta/2013/06/13/information-overload-the-big-challenge-for-digital-health/</a:t>
            </a:r>
          </a:p>
        </p:txBody>
      </p:sp>
    </p:spTree>
    <p:extLst>
      <p:ext uri="{BB962C8B-B14F-4D97-AF65-F5344CB8AC3E}">
        <p14:creationId xmlns:p14="http://schemas.microsoft.com/office/powerpoint/2010/main" val="363860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8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364570" y="-627"/>
            <a:ext cx="1780680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Problema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http://digital.coolspringspress.com/rp_columns_images/images/66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7425" y="215900"/>
            <a:ext cx="4629150" cy="650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5248406" y="874038"/>
            <a:ext cx="3807912" cy="4474576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ctr"/>
            <a:endParaRPr lang="pt-BR" sz="4600" b="1" dirty="0" smtClean="0"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92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60A7-4BF3-4730-B58B-149A6CD3B197}" type="slidenum">
              <a:rPr lang="pt-BR" smtClean="0"/>
              <a:t>9</a:t>
            </a:fld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364570" y="-627"/>
            <a:ext cx="1780680" cy="461665"/>
          </a:xfrm>
          <a:prstGeom prst="rect">
            <a:avLst/>
          </a:prstGeom>
          <a:solidFill>
            <a:srgbClr val="187792"/>
        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</a:rPr>
              <a:t>  </a:t>
            </a:r>
            <a:r>
              <a:rPr lang="pt-BR" sz="2400" dirty="0" smtClean="0">
                <a:solidFill>
                  <a:schemeClr val="bg1"/>
                </a:solidFill>
                <a:latin typeface="Aleo" panose="020F0502020204030203" pitchFamily="34" charset="0"/>
              </a:rPr>
              <a:t>Problema</a:t>
            </a:r>
            <a:r>
              <a:rPr lang="pt-BR" sz="2400" dirty="0" smtClean="0">
                <a:solidFill>
                  <a:schemeClr val="bg1"/>
                </a:solidFill>
              </a:rPr>
              <a:t>  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5248406" y="874038"/>
            <a:ext cx="3807912" cy="4474576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ctr"/>
            <a:endParaRPr lang="pt-BR" sz="4600" b="1" dirty="0" smtClean="0">
              <a:latin typeface="Aleo" panose="020F0502020204030203" pitchFamily="34" charset="0"/>
            </a:endParaRPr>
          </a:p>
        </p:txBody>
      </p:sp>
      <p:pic>
        <p:nvPicPr>
          <p:cNvPr id="2050" name="Picture 2" descr="bart1.jpg (543×362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4717" y="-627"/>
            <a:ext cx="1028699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275765" y="917579"/>
            <a:ext cx="5190351" cy="3364133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r>
              <a:rPr lang="pt-BR" sz="4400" dirty="0" smtClean="0">
                <a:solidFill>
                  <a:schemeClr val="bg1"/>
                </a:solidFill>
                <a:latin typeface="Aleo" panose="020F0502020204030203" pitchFamily="34" charset="0"/>
              </a:rPr>
              <a:t>(...) O </a:t>
            </a:r>
            <a:r>
              <a:rPr lang="pt-BR" sz="4400" dirty="0" smtClean="0">
                <a:solidFill>
                  <a:schemeClr val="bg1"/>
                </a:solidFill>
                <a:latin typeface="Aleo" panose="020F0502020204030203" pitchFamily="34" charset="0"/>
              </a:rPr>
              <a:t>problema está</a:t>
            </a:r>
          </a:p>
          <a:p>
            <a:r>
              <a:rPr lang="pt-BR" sz="4400" dirty="0" smtClean="0">
                <a:solidFill>
                  <a:schemeClr val="bg1"/>
                </a:solidFill>
                <a:latin typeface="Aleo" panose="020F0502020204030203" pitchFamily="34" charset="0"/>
              </a:rPr>
              <a:t>em não saber </a:t>
            </a:r>
            <a:r>
              <a:rPr lang="pt-BR" sz="4400" dirty="0">
                <a:solidFill>
                  <a:schemeClr val="bg1"/>
                </a:solidFill>
                <a:latin typeface="Aleo" panose="020F0502020204030203" pitchFamily="34" charset="0"/>
              </a:rPr>
              <a:t>filtrar </a:t>
            </a:r>
            <a:endParaRPr lang="pt-BR" sz="4400" dirty="0" smtClean="0">
              <a:solidFill>
                <a:schemeClr val="bg1"/>
              </a:solidFill>
              <a:latin typeface="Aleo" panose="020F0502020204030203" pitchFamily="34" charset="0"/>
            </a:endParaRPr>
          </a:p>
          <a:p>
            <a:r>
              <a:rPr lang="pt-BR" sz="4400" dirty="0" smtClean="0">
                <a:solidFill>
                  <a:schemeClr val="bg1"/>
                </a:solidFill>
                <a:latin typeface="Aleo" panose="020F0502020204030203" pitchFamily="34" charset="0"/>
              </a:rPr>
              <a:t>o que </a:t>
            </a:r>
            <a:r>
              <a:rPr lang="pt-BR" sz="4400" dirty="0">
                <a:solidFill>
                  <a:schemeClr val="bg1"/>
                </a:solidFill>
                <a:latin typeface="Aleo" panose="020F0502020204030203" pitchFamily="34" charset="0"/>
              </a:rPr>
              <a:t>é </a:t>
            </a:r>
            <a:r>
              <a:rPr lang="pt-BR" sz="4400" dirty="0" smtClean="0">
                <a:solidFill>
                  <a:schemeClr val="bg1"/>
                </a:solidFill>
                <a:latin typeface="Aleo" panose="020F0502020204030203" pitchFamily="34" charset="0"/>
              </a:rPr>
              <a:t>importante.</a:t>
            </a:r>
          </a:p>
          <a:p>
            <a:pPr algn="r"/>
            <a:r>
              <a:rPr lang="pt-BR" sz="2000" dirty="0">
                <a:solidFill>
                  <a:schemeClr val="bg1"/>
                </a:solidFill>
                <a:latin typeface="Aleo" panose="020F0502020204030203" pitchFamily="34" charset="0"/>
              </a:rPr>
              <a:t>Clay </a:t>
            </a:r>
            <a:r>
              <a:rPr lang="pt-BR" sz="2000" dirty="0" err="1" smtClean="0">
                <a:solidFill>
                  <a:schemeClr val="bg1"/>
                </a:solidFill>
                <a:latin typeface="Aleo" panose="020F0502020204030203" pitchFamily="34" charset="0"/>
              </a:rPr>
              <a:t>Shirky</a:t>
            </a:r>
            <a:r>
              <a:rPr lang="pt-BR" sz="2000" dirty="0" smtClean="0">
                <a:solidFill>
                  <a:schemeClr val="bg1"/>
                </a:solidFill>
                <a:latin typeface="Aleo" panose="020F0502020204030203" pitchFamily="34" charset="0"/>
              </a:rPr>
              <a:t> (NYU)</a:t>
            </a:r>
            <a:endParaRPr lang="pt-BR" sz="2000" b="1" dirty="0" smtClean="0">
              <a:solidFill>
                <a:schemeClr val="bg1"/>
              </a:solidFill>
              <a:latin typeface="Ale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05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rmAutofit fontScale="62500" lnSpcReduction="20000"/>
      </a:bodyPr>
      <a:lstStyle>
        <a:defPPr marL="0" indent="0" algn="ctr">
          <a:buFont typeface="Arial" panose="020B0604020202020204" pitchFamily="34" charset="0"/>
          <a:buNone/>
          <a:defRPr sz="4600" b="1" dirty="0" smtClean="0">
            <a:latin typeface="Aleo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21187</TotalTime>
  <Words>1685</Words>
  <Application>Microsoft Office PowerPoint</Application>
  <PresentationFormat>Apresentação na tela (4:3)</PresentationFormat>
  <Paragraphs>355</Paragraphs>
  <Slides>60</Slides>
  <Notes>28</Notes>
  <HiddenSlides>6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60</vt:i4>
      </vt:variant>
    </vt:vector>
  </HeadingPairs>
  <TitlesOfParts>
    <vt:vector size="66" baseType="lpstr">
      <vt:lpstr>Aleo</vt:lpstr>
      <vt:lpstr>Arial</vt:lpstr>
      <vt:lpstr>Bebas Neue</vt:lpstr>
      <vt:lpstr>Calibri</vt:lpstr>
      <vt:lpstr>Calibri Light</vt:lpstr>
      <vt:lpstr>Tema do Office</vt:lpstr>
      <vt:lpstr>Classificação não-supervisionada hierárquica de artigos jornalísticos</vt:lpstr>
      <vt:lpstr>Agenda</vt:lpstr>
      <vt:lpstr>Introdução</vt:lpstr>
      <vt:lpstr>Apresentação do PowerPoint</vt:lpstr>
      <vt:lpstr>Problema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Objetivo do trabalho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Solução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DEMO</vt:lpstr>
      <vt:lpstr>Conclusão</vt:lpstr>
      <vt:lpstr>Apresentação do PowerPoint</vt:lpstr>
      <vt:lpstr>Imagens</vt:lpstr>
      <vt:lpstr>Referências</vt:lpstr>
      <vt:lpstr>Obrigado!!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Startup Ecosystem Report 2012</dc:title>
  <dc:creator>Cirillo Ribeiro Ferreira</dc:creator>
  <cp:lastModifiedBy>Cirillo Ribeiro Ferreira</cp:lastModifiedBy>
  <cp:revision>902</cp:revision>
  <cp:lastPrinted>2014-05-29T00:34:56Z</cp:lastPrinted>
  <dcterms:created xsi:type="dcterms:W3CDTF">2014-05-19T12:23:23Z</dcterms:created>
  <dcterms:modified xsi:type="dcterms:W3CDTF">2014-11-15T21:47:40Z</dcterms:modified>
</cp:coreProperties>
</file>

<file path=docProps/thumbnail.jpeg>
</file>